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handoutMasterIdLst>
    <p:handoutMasterId r:id="rId28"/>
  </p:handoutMasterIdLst>
  <p:sldIdLst>
    <p:sldId id="270" r:id="rId3"/>
    <p:sldId id="282" r:id="rId4"/>
    <p:sldId id="285" r:id="rId5"/>
    <p:sldId id="288" r:id="rId6"/>
    <p:sldId id="289" r:id="rId7"/>
    <p:sldId id="290" r:id="rId8"/>
    <p:sldId id="309" r:id="rId9"/>
    <p:sldId id="291" r:id="rId10"/>
    <p:sldId id="293" r:id="rId11"/>
    <p:sldId id="296" r:id="rId12"/>
    <p:sldId id="297" r:id="rId13"/>
    <p:sldId id="298" r:id="rId14"/>
    <p:sldId id="299" r:id="rId15"/>
    <p:sldId id="300" r:id="rId16"/>
    <p:sldId id="303" r:id="rId17"/>
    <p:sldId id="304" r:id="rId18"/>
    <p:sldId id="306" r:id="rId19"/>
    <p:sldId id="301" r:id="rId20"/>
    <p:sldId id="307" r:id="rId21"/>
    <p:sldId id="302" r:id="rId22"/>
    <p:sldId id="292" r:id="rId23"/>
    <p:sldId id="310" r:id="rId24"/>
    <p:sldId id="30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82"/>
          </p14:sldIdLst>
        </p14:section>
        <p14:section name="Title, main slides" id="{B26F6679-C236-4D3D-BC2F-CAE5ED400718}">
          <p14:sldIdLst>
            <p14:sldId id="285"/>
            <p14:sldId id="288"/>
            <p14:sldId id="289"/>
            <p14:sldId id="290"/>
            <p14:sldId id="309"/>
            <p14:sldId id="291"/>
            <p14:sldId id="293"/>
            <p14:sldId id="296"/>
            <p14:sldId id="297"/>
            <p14:sldId id="298"/>
            <p14:sldId id="299"/>
            <p14:sldId id="300"/>
            <p14:sldId id="303"/>
            <p14:sldId id="304"/>
            <p14:sldId id="306"/>
            <p14:sldId id="301"/>
            <p14:sldId id="307"/>
            <p14:sldId id="302"/>
            <p14:sldId id="292"/>
            <p14:sldId id="310"/>
            <p14:sldId id="308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6FA"/>
    <a:srgbClr val="FFFFFF"/>
    <a:srgbClr val="8ECEFA"/>
    <a:srgbClr val="92C6E6"/>
    <a:srgbClr val="80D2F7"/>
    <a:srgbClr val="7ED1F7"/>
    <a:srgbClr val="A1DFFD"/>
    <a:srgbClr val="C0F5FF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2701" autoAdjust="0"/>
  </p:normalViewPr>
  <p:slideViewPr>
    <p:cSldViewPr snapToGrid="0">
      <p:cViewPr>
        <p:scale>
          <a:sx n="100" d="100"/>
          <a:sy n="100" d="100"/>
        </p:scale>
        <p:origin x="10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Urhahn | Elbe1" userId="9ab91964-1851-4ca2-85ee-cdb9e45cce83" providerId="ADAL" clId="{8743AD13-D756-4620-B6DE-F655306A9282}"/>
    <pc:docChg chg="custSel delSld modSld modSection">
      <pc:chgData name="Luis Urhahn | Elbe1" userId="9ab91964-1851-4ca2-85ee-cdb9e45cce83" providerId="ADAL" clId="{8743AD13-D756-4620-B6DE-F655306A9282}" dt="2025-12-01T14:51:25.960" v="110" actId="12"/>
      <pc:docMkLst>
        <pc:docMk/>
      </pc:docMkLst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761244998" sldId="267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2" creationId="{CDCB6ED1-18E3-9640-3D93-84F8B0B1500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3" creationId="{04F89852-0382-5806-3356-FA1C77F6D28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4" creationId="{D0D8ED35-2E13-75BD-2A2E-AC637478546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5" creationId="{162673D2-F682-F630-F59F-C4FFF6A906E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6" creationId="{40055318-CDFF-2436-5D76-D30CE5CB6A4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761244998" sldId="267"/>
            <ac:spMk id="10" creationId="{4B865F91-3B7F-A23E-4E8C-5D5BEA1589BB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1515102388" sldId="270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5" creationId="{626B2514-13D3-FEE4-A76A-25778AA0047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6" creationId="{8F11D7F1-39D2-6CD0-A45E-2199A3CF9435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7" creationId="{4E7ED1BF-5D66-636D-5730-97FE37F4481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11" creationId="{FEA9E435-1738-7D95-8565-A990E44382F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12" creationId="{163E18F3-41FB-B5AE-43D3-9203434B5F0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515102388" sldId="270"/>
            <ac:spMk id="13" creationId="{80DF395A-2830-9AA6-9F70-51EE213DECC2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4040807717" sldId="282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2" creationId="{AB3B52C8-DCB7-8FF9-9B17-A00EF572B4C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3" creationId="{E0DA6DB4-5F6C-730F-3314-D1A10A68EE7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4" creationId="{974FC19F-9DC0-32C4-8FD5-DD7BABF45B4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5" creationId="{E0A81A4B-7741-F1FA-124D-7A7B40F1258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6" creationId="{23A7793D-D3E2-FE91-C365-36C5FC95966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040807717" sldId="282"/>
            <ac:spMk id="7" creationId="{9E20099E-4E4D-2370-59F4-7A57EC667C8F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538266892" sldId="285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2" creationId="{16A4F417-E331-903E-CAE3-7C8DE03D57B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3" creationId="{2BD80D60-9C6C-0FAD-0010-CBF85E13DCC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4" creationId="{36BF406C-F4F1-C2AF-E05C-C851A90DBD6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5" creationId="{62941216-C1E9-F8FC-7781-0B9042FF3AE5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6" creationId="{49F1366C-2DA8-EA50-8FDB-8720326622A5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8266892" sldId="285"/>
            <ac:spMk id="7" creationId="{2BDFB2A6-7299-D372-B204-BB6FB0FB343F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302052405" sldId="288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2" creationId="{82E4D7BF-0091-419A-B64F-0CE7A8062AC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3" creationId="{FE943C36-CB3E-C495-0337-6A518C33498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4" creationId="{06343A6B-DA92-DE04-30B0-BD3C67FE310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5" creationId="{44BB422C-4952-0994-421E-F46450F4D00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6" creationId="{1DF68A83-F54E-F076-2B05-86661FABDC7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7" creationId="{7BE7B976-B060-2E42-25F5-C0D16FD2AA9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12" creationId="{A31B590D-2055-7745-45B0-24934F5FE14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02052405" sldId="288"/>
            <ac:spMk id="14" creationId="{35D24BFA-251E-009A-2223-400F849C69B0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1347717786" sldId="289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2" creationId="{531E0591-CA90-02C5-D253-7E2361813C7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3" creationId="{A16164FD-8173-9EEE-48C9-041208B4F63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4" creationId="{277C7BD7-5083-6E78-8B48-0D3104B4A96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5" creationId="{5FED1521-B217-2AED-FC9C-36FE56D1D02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6" creationId="{9C2834EE-7300-6A93-E322-4AF3BE2AB9A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7" creationId="{BE986FD8-8385-FEE9-0223-880C420F5EF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8" creationId="{546537A5-DAA9-62D2-222E-9D979CC0FEB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10" creationId="{38827617-8C61-D5F1-010D-4B86D0C21AC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13" creationId="{E68B5170-3856-8EF4-0A35-4E076973D45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347717786" sldId="289"/>
            <ac:spMk id="15" creationId="{354F4E5D-728C-4F1C-F8D1-4B05F53612CC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3696325240" sldId="290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2" creationId="{A8206F61-6FE6-949C-47F5-9ED487A922F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3" creationId="{85A2F6B1-71F1-F4F2-C5CC-7247F057337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4" creationId="{235887FA-2538-53EA-7486-0765F75A257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5" creationId="{8A9EC5F4-774B-56CF-7702-5AD58BC3AF8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6" creationId="{A40FD54B-B401-6833-B34F-CF5DF4B76FF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7" creationId="{F1730BFD-92BD-8249-A83C-A1280A2A543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20" creationId="{01255414-EEAA-3328-5353-295A1279A61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21" creationId="{9ED75B0C-0572-9BF0-F0F2-0DC352BA8ED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696325240" sldId="290"/>
            <ac:spMk id="22" creationId="{ED4E30EB-A82A-F524-DFA9-286801BFEB83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3732707926" sldId="291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2" creationId="{3040503F-E9B5-27A3-6FA6-BF564B2F827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3" creationId="{099110EE-48B7-7DFC-14C6-CDEB157386D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4" creationId="{5C38506A-EF17-9C9D-D5C9-093DC535426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5" creationId="{A650197D-7F29-A5F2-365F-9497DBA5269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6" creationId="{BA4720DE-D115-DA8A-62CE-66C9C84C05E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7" creationId="{5E85C30C-8E4A-5F69-B45E-206C59F4860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732707926" sldId="291"/>
            <ac:spMk id="14" creationId="{74D1FC81-4328-33BD-AD52-888B6888B08F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1914563171" sldId="292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3" creationId="{5A9DB4FB-27CF-716B-27F9-257FBF3816A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4" creationId="{A04A51AD-8710-8C33-EEFA-280B4CF3416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5" creationId="{A8C54DE5-0121-83FF-EA9B-B945F555558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6" creationId="{C79D4705-0957-A6F4-1872-F544EF19E3B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7" creationId="{ACEFAC65-A133-1B56-539D-CAF03397D62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914563171" sldId="292"/>
            <ac:spMk id="9" creationId="{201FD284-87FE-D85F-B9C3-E8072BEE7396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1639172158" sldId="293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2" creationId="{26B28258-7C61-D68D-909D-8AE88868096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3" creationId="{8F5C6F2C-BECF-D884-6D27-479DCCE2A2B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4" creationId="{6FC51A1F-FDB7-263E-B3B1-ACBFC8CA1C15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5" creationId="{5646AD38-1C1E-D902-7443-CA3C8E76423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6" creationId="{A183E555-E097-93D8-26DB-5A4E42B205D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7" creationId="{1C01EB0F-CA52-C5A7-F5DE-5B141BD1E24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639172158" sldId="293"/>
            <ac:spMk id="9" creationId="{A086715B-07BE-703A-B9B1-CE9E59F24B73}"/>
          </ac:spMkLst>
        </pc:spChg>
      </pc:sldChg>
      <pc:sldChg chg="del">
        <pc:chgData name="Luis Urhahn | Elbe1" userId="9ab91964-1851-4ca2-85ee-cdb9e45cce83" providerId="ADAL" clId="{8743AD13-D756-4620-B6DE-F655306A9282}" dt="2025-12-01T14:40:00.154" v="0" actId="2696"/>
        <pc:sldMkLst>
          <pc:docMk/>
          <pc:sldMk cId="2127175096" sldId="294"/>
        </pc:sldMkLst>
      </pc:sldChg>
      <pc:sldChg chg="del">
        <pc:chgData name="Luis Urhahn | Elbe1" userId="9ab91964-1851-4ca2-85ee-cdb9e45cce83" providerId="ADAL" clId="{8743AD13-D756-4620-B6DE-F655306A9282}" dt="2025-12-01T14:40:15.810" v="1" actId="2696"/>
        <pc:sldMkLst>
          <pc:docMk/>
          <pc:sldMk cId="691368742" sldId="295"/>
        </pc:sldMkLst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467065032" sldId="296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2" creationId="{2B1192C9-7E66-8E71-509F-9BC610B9785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3" creationId="{774C6A53-727A-6F03-0A7B-B7E621324C8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4" creationId="{0226B243-B679-B6AC-4DAD-4E3C46A799E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5" creationId="{FAE62391-6D89-8902-EA9B-5B95625E6DB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6" creationId="{82ED5E3B-5E1B-36E2-A56C-72432E8F413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7" creationId="{465922CE-ABA4-E47C-113A-CCD6AE074C5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467065032" sldId="296"/>
            <ac:spMk id="8" creationId="{95CB9D63-9A9D-3C48-0F51-47553132A34A}"/>
          </ac:spMkLst>
        </pc:spChg>
        <pc:graphicFrameChg chg="modGraphic">
          <ac:chgData name="Luis Urhahn | Elbe1" userId="9ab91964-1851-4ca2-85ee-cdb9e45cce83" providerId="ADAL" clId="{8743AD13-D756-4620-B6DE-F655306A9282}" dt="2025-12-01T14:51:06.183" v="107" actId="790"/>
          <ac:graphicFrameMkLst>
            <pc:docMk/>
            <pc:sldMk cId="467065032" sldId="296"/>
            <ac:graphicFrameMk id="17" creationId="{CAA841E9-B167-03B0-879B-2C634BCD1F97}"/>
          </ac:graphicFrameMkLst>
        </pc:graphicFrame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3440889965" sldId="297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2" creationId="{A22574F0-454C-2BD8-5437-51338718E94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3" creationId="{1C553A35-16D5-47ED-6062-ACFB2DF13B3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4" creationId="{04877D40-98DD-68A6-F3E7-F7B3F3C7780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5" creationId="{CE1C25F8-301B-DC41-5666-AD8C4CB5BA0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6" creationId="{76279232-74EC-82EF-31A3-955A4D38D9E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7" creationId="{44DD88A4-F71F-5EAA-8B3F-ABD38A0084F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9" creationId="{3587178B-07E0-3015-A0CD-66DAE89E73D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3440889965" sldId="297"/>
            <ac:spMk id="11" creationId="{1E93568A-A9FC-2F12-2909-1F2FFC7CB962}"/>
          </ac:spMkLst>
        </pc:spChg>
        <pc:graphicFrameChg chg="modGraphic">
          <ac:chgData name="Luis Urhahn | Elbe1" userId="9ab91964-1851-4ca2-85ee-cdb9e45cce83" providerId="ADAL" clId="{8743AD13-D756-4620-B6DE-F655306A9282}" dt="2025-12-01T14:51:06.183" v="107" actId="790"/>
          <ac:graphicFrameMkLst>
            <pc:docMk/>
            <pc:sldMk cId="3440889965" sldId="297"/>
            <ac:graphicFrameMk id="8" creationId="{1AB30406-F2A4-A90D-87E5-206FE9CCF5FA}"/>
          </ac:graphicFrameMkLst>
        </pc:graphicFrame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157823787" sldId="298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2" creationId="{B2E9DB77-3E63-1C13-F121-352D9D3A6C8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3" creationId="{B13EE2D4-B22D-90F8-93B6-ACC6418BE8D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4" creationId="{11475375-9855-CEDF-2B37-AA9F5264DAA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5" creationId="{75291B87-D06A-D262-6567-3C584D7FF9F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6" creationId="{EA60397E-992B-0114-9FB7-7E0C84D39D5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7" creationId="{C949739B-2781-B03F-B59A-22C0470C3FD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157823787" sldId="298"/>
            <ac:spMk id="8" creationId="{B83060DB-2461-1B79-6DF8-0A450BB3BDA2}"/>
          </ac:spMkLst>
        </pc:spChg>
        <pc:graphicFrameChg chg="modGraphic">
          <ac:chgData name="Luis Urhahn | Elbe1" userId="9ab91964-1851-4ca2-85ee-cdb9e45cce83" providerId="ADAL" clId="{8743AD13-D756-4620-B6DE-F655306A9282}" dt="2025-12-01T14:51:06.183" v="107" actId="790"/>
          <ac:graphicFrameMkLst>
            <pc:docMk/>
            <pc:sldMk cId="2157823787" sldId="298"/>
            <ac:graphicFrameMk id="9" creationId="{E16CC23D-9E8B-485C-A72A-908E8439E949}"/>
          </ac:graphicFrameMkLst>
        </pc:graphicFrameChg>
      </pc:sldChg>
      <pc:sldChg chg="delSp modSp mod modNotesTx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443810753" sldId="299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2" creationId="{BCF08A95-4DAE-59B0-3F6D-4E4215711C7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3" creationId="{91E05BDB-14D8-7BCD-80EF-5278952D855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4" creationId="{9D0208D3-F168-0B0F-51A4-4091F6F9180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5" creationId="{D6C921A7-4DDB-1438-B095-8B86368DA52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6" creationId="{EDE2746A-4BE5-2C74-8AF9-21D7147F0AF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7" creationId="{403623DC-A196-80D8-FA8E-92852DEB235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8" creationId="{F5C9BD5E-0A2A-ABD6-8160-696DB2D15A0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443810753" sldId="299"/>
            <ac:spMk id="9" creationId="{B1F4BE85-98BD-1F41-278E-B05B749014B4}"/>
          </ac:spMkLst>
        </pc:spChg>
        <pc:spChg chg="del">
          <ac:chgData name="Luis Urhahn | Elbe1" userId="9ab91964-1851-4ca2-85ee-cdb9e45cce83" providerId="ADAL" clId="{8743AD13-D756-4620-B6DE-F655306A9282}" dt="2025-12-01T14:49:15.025" v="88" actId="478"/>
          <ac:spMkLst>
            <pc:docMk/>
            <pc:sldMk cId="2443810753" sldId="299"/>
            <ac:spMk id="11" creationId="{5A9E3CE6-EB1A-9722-75E3-A7D7F36F5CF3}"/>
          </ac:spMkLst>
        </pc:spChg>
        <pc:graphicFrameChg chg="modGraphic">
          <ac:chgData name="Luis Urhahn | Elbe1" userId="9ab91964-1851-4ca2-85ee-cdb9e45cce83" providerId="ADAL" clId="{8743AD13-D756-4620-B6DE-F655306A9282}" dt="2025-12-01T14:51:06.183" v="107" actId="790"/>
          <ac:graphicFrameMkLst>
            <pc:docMk/>
            <pc:sldMk cId="2443810753" sldId="299"/>
            <ac:graphicFrameMk id="10" creationId="{C6F02502-50CC-CE4B-5CAB-71C0D8C2BC19}"/>
          </ac:graphicFrameMkLst>
        </pc:graphicFrameChg>
      </pc:sldChg>
      <pc:sldChg chg="modSp mod modNotesTx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048981700" sldId="300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2" creationId="{5B732140-5523-E03B-8D77-E941A3DDD96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3" creationId="{E7F65915-7871-5735-25F6-C87E3A1E313A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4" creationId="{3E43883C-84AF-C18D-15EB-40194CC05B9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5" creationId="{BCDD6FFF-1ADF-F573-83EA-0C923FD9048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6" creationId="{F3A3D414-6429-E21F-AAC7-D0F300E5379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7" creationId="{4D01DFC9-D2C1-54E8-C0CD-5791214BBD5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48981700" sldId="300"/>
            <ac:spMk id="11" creationId="{84322701-DAD8-D471-D530-A54176B53588}"/>
          </ac:spMkLst>
        </pc:spChg>
        <pc:picChg chg="mod">
          <ac:chgData name="Luis Urhahn | Elbe1" userId="9ab91964-1851-4ca2-85ee-cdb9e45cce83" providerId="ADAL" clId="{8743AD13-D756-4620-B6DE-F655306A9282}" dt="2025-12-01T14:45:58.441" v="15" actId="1076"/>
          <ac:picMkLst>
            <pc:docMk/>
            <pc:sldMk cId="2048981700" sldId="300"/>
            <ac:picMk id="9" creationId="{4142345E-E0D7-1BF2-AC00-44F6943A9C75}"/>
          </ac:picMkLst>
        </pc:picChg>
      </pc:sldChg>
      <pc:sldChg chg="modSp mod">
        <pc:chgData name="Luis Urhahn | Elbe1" userId="9ab91964-1851-4ca2-85ee-cdb9e45cce83" providerId="ADAL" clId="{8743AD13-D756-4620-B6DE-F655306A9282}" dt="2025-12-01T14:51:25.960" v="110" actId="12"/>
        <pc:sldMkLst>
          <pc:docMk/>
          <pc:sldMk cId="1056429595" sldId="301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2" creationId="{CC4356F6-AB81-4273-9526-7F1ABF68105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3" creationId="{99FB96AC-8AD4-96D2-058B-1DB4F4AC7BC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4" creationId="{7E572E65-963F-FA52-4950-9926D178C5D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5" creationId="{1EE457CF-D2A1-C7CB-EB48-A290EABDF8C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6" creationId="{64167173-FA77-6BB4-82C2-EE3C561F764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7" creationId="{1C416D72-52DC-31A0-D0DE-0DA7CCC41629}"/>
          </ac:spMkLst>
        </pc:spChg>
        <pc:spChg chg="mod">
          <ac:chgData name="Luis Urhahn | Elbe1" userId="9ab91964-1851-4ca2-85ee-cdb9e45cce83" providerId="ADAL" clId="{8743AD13-D756-4620-B6DE-F655306A9282}" dt="2025-12-01T14:51:25.960" v="110" actId="12"/>
          <ac:spMkLst>
            <pc:docMk/>
            <pc:sldMk cId="1056429595" sldId="301"/>
            <ac:spMk id="9" creationId="{348E7EE4-344F-5D4D-C272-21FC9A420C1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26" creationId="{387181B8-F83B-85B8-B6BA-95BD1CF9EF5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27" creationId="{6C7ABBCC-E76A-8F37-16BB-C12E1FA8B11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056429595" sldId="301"/>
            <ac:spMk id="28" creationId="{83EFEB31-9556-A170-6C29-4DDE05B99A64}"/>
          </ac:spMkLst>
        </pc:spChg>
        <pc:spChg chg="mod">
          <ac:chgData name="Luis Urhahn | Elbe1" userId="9ab91964-1851-4ca2-85ee-cdb9e45cce83" providerId="ADAL" clId="{8743AD13-D756-4620-B6DE-F655306A9282}" dt="2025-12-01T14:50:17.671" v="105" actId="20577"/>
          <ac:spMkLst>
            <pc:docMk/>
            <pc:sldMk cId="1056429595" sldId="301"/>
            <ac:spMk id="29" creationId="{6DD9D4EB-36AC-6B41-EDB4-F25C75657E2E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536026255" sldId="302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2" creationId="{443C6992-FCB1-C647-C3B9-DB66F89154E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3" creationId="{C235361B-15B3-9654-1377-ED1643D969C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4" creationId="{5B471CD5-7BB6-6DD3-7810-0E2658FE2EF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5" creationId="{1E98A4F8-660A-C6BE-BCF8-BECFBD7750C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6" creationId="{12F6404E-C957-3351-4F22-29AFBEB57C7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7" creationId="{833DC777-6477-6D5B-913E-AFAB6F31ED75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9" creationId="{7006280F-1114-C5F9-7485-2349CA355DA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536026255" sldId="302"/>
            <ac:spMk id="16" creationId="{ED509CA0-0FF9-445F-616C-A6CADB6774B0}"/>
          </ac:spMkLst>
        </pc:spChg>
        <pc:graphicFrameChg chg="modGraphic">
          <ac:chgData name="Luis Urhahn | Elbe1" userId="9ab91964-1851-4ca2-85ee-cdb9e45cce83" providerId="ADAL" clId="{8743AD13-D756-4620-B6DE-F655306A9282}" dt="2025-12-01T14:51:06.183" v="107" actId="790"/>
          <ac:graphicFrameMkLst>
            <pc:docMk/>
            <pc:sldMk cId="2536026255" sldId="302"/>
            <ac:graphicFrameMk id="8" creationId="{122ACE0E-AE90-8C2B-C8EB-934BD53E478C}"/>
          </ac:graphicFrameMkLst>
        </pc:graphicFrame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392656380" sldId="303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2" creationId="{45C1C970-BDCF-881A-F7AB-A4E3E4C2CC39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3" creationId="{00ACBF49-D9A9-41D3-B329-5872489630D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4" creationId="{03255362-A7C7-AEC4-078C-A3D455BE007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5" creationId="{12023285-A698-5EA6-A3ED-90081193433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6" creationId="{2F81A15E-85C0-E794-8D09-AFFEC8C8003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7" creationId="{300B3176-3CE3-FB10-FFFE-37B9C5196C1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10" creationId="{9F98C629-4ABA-9DF1-6914-5D674D1D31C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11" creationId="{2864820A-ED1A-7D23-9A4C-0B21D000516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392656380" sldId="303"/>
            <ac:spMk id="12" creationId="{A25FA3F7-81BE-A95D-5258-57756F805398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887179926" sldId="304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2" creationId="{E684F96B-C17E-6BDE-ED30-8EEB9F7BEE4A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4" creationId="{C4AF98D6-2995-FCFB-2334-0D3D01B8A7F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6" creationId="{AC664629-C971-97DF-60AD-2B758CD1773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7" creationId="{D5A380F8-3D2B-1847-3CD7-E2A1AF62DB2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8" creationId="{E8AE5561-E17F-B8FE-5A48-25B08952C5D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14" creationId="{A46DB880-1A49-D915-CCCD-457C72F0FCC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16" creationId="{76E7E25C-00A7-B885-3DD5-7FD616EF603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17" creationId="{4C5E881F-6E0B-FA42-3D23-87C77BF8DE5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24" creationId="{7DBAAD54-7C7E-50F8-812D-4F91CF0ECBA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887179926" sldId="304"/>
            <ac:spMk id="30" creationId="{8B2E612C-8CFC-5D1D-BF36-6288ED00448B}"/>
          </ac:spMkLst>
        </pc:spChg>
        <pc:graphicFrameChg chg="modGraphic">
          <ac:chgData name="Luis Urhahn | Elbe1" userId="9ab91964-1851-4ca2-85ee-cdb9e45cce83" providerId="ADAL" clId="{8743AD13-D756-4620-B6DE-F655306A9282}" dt="2025-12-01T14:42:37.432" v="13" actId="20577"/>
          <ac:graphicFrameMkLst>
            <pc:docMk/>
            <pc:sldMk cId="887179926" sldId="304"/>
            <ac:graphicFrameMk id="11" creationId="{B539A5F0-056B-9435-D985-79953F4AAC72}"/>
          </ac:graphicFrameMkLst>
        </pc:graphicFrame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651624907" sldId="306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2" creationId="{BC08588B-67B5-5D46-0E78-39DDC61BFAD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3" creationId="{6A84D82F-257E-8606-EA7F-77CADFC75D6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5" creationId="{FCE7D464-7E94-E622-A0BD-528ECBFFEC5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7" creationId="{478438E6-88E2-9C92-5714-8F3B39B1D4B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12" creationId="{4574EF19-9CF7-9CF8-D660-2F9A122DADE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13" creationId="{C4B4EB4B-A0D2-0657-11B8-6F1AE3ACFE1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14" creationId="{7C3BC705-6BD3-D6E3-C8DB-37E98A4C6BA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16" creationId="{AC0A1344-297A-D6AA-5BBC-B8781C88569E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19" creationId="{F18119AF-98F6-3C47-0B90-7D5265277D1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651624907" sldId="306"/>
            <ac:spMk id="21" creationId="{71E500D6-18C1-195A-2886-12EC8D1F6180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21.284" v="108" actId="12"/>
        <pc:sldMkLst>
          <pc:docMk/>
          <pc:sldMk cId="1707982572" sldId="307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2" creationId="{E6D69895-D286-7339-9A89-3F1ADF98378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3" creationId="{D6A38FC9-554E-E3C2-C827-2EDEC09094D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4" creationId="{D0336979-F94B-81C8-03FA-4A6203A3ABB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5" creationId="{0759B436-8948-8A1F-E144-9A2A727C01B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6" creationId="{44B4C1A0-C053-7FB7-E048-7482528CEE6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7" creationId="{F463180E-B708-F719-47E8-1E1C9A79330F}"/>
          </ac:spMkLst>
        </pc:spChg>
        <pc:spChg chg="mod">
          <ac:chgData name="Luis Urhahn | Elbe1" userId="9ab91964-1851-4ca2-85ee-cdb9e45cce83" providerId="ADAL" clId="{8743AD13-D756-4620-B6DE-F655306A9282}" dt="2025-12-01T14:51:21.284" v="108" actId="12"/>
          <ac:spMkLst>
            <pc:docMk/>
            <pc:sldMk cId="1707982572" sldId="307"/>
            <ac:spMk id="9" creationId="{387C06EB-876C-4876-5D75-D6B6F986895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10" creationId="{D3576CEF-B21B-538A-AFA4-6EEC435606E0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12" creationId="{5C788312-387C-95EE-3B14-7B9BB7AFDB7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1707982572" sldId="307"/>
            <ac:spMk id="14" creationId="{2A5E244E-6B94-A038-DECB-D426A5BA0AF5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07318363" sldId="308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2" creationId="{00D3DFD3-9263-5175-C136-643E6A219C7A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3" creationId="{0C94872F-55E3-7766-62DE-94387145CB4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4" creationId="{D8F8A247-2757-B195-0718-188799BE7BA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5" creationId="{73722DD7-2037-1D14-1FB9-A8C670A659B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6" creationId="{C2D5298A-7592-A7FF-0595-C113C601059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7" creationId="{225ABA66-9F0A-2C53-35DA-A1B2B2077F9A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07318363" sldId="308"/>
            <ac:spMk id="9" creationId="{BD659F4B-C7FE-BCFA-1379-446586424CE1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2650678181" sldId="309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2" creationId="{012CFE69-F1DE-E23B-215D-7B2E8E6D3FF6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3" creationId="{8967E680-7B7A-2506-195E-677287D5AB22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4" creationId="{0E9E120B-D951-3CAB-C55F-920F837226C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5" creationId="{ED5D98AC-941E-8398-D802-D154A3FD641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6" creationId="{210439F0-BC91-57F4-C9F3-5C8A33D90774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7" creationId="{D6A04FEC-6E0C-2C06-8424-EEA0FF3A8BCC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23" creationId="{46E054F3-48D9-F9C8-8AE5-BCDE47661FB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2650678181" sldId="309"/>
            <ac:spMk id="24" creationId="{7B41ACAD-575F-17A4-506B-526192C933E4}"/>
          </ac:spMkLst>
        </pc:spChg>
      </pc:sldChg>
      <pc:sldChg chg="modSp mod">
        <pc:chgData name="Luis Urhahn | Elbe1" userId="9ab91964-1851-4ca2-85ee-cdb9e45cce83" providerId="ADAL" clId="{8743AD13-D756-4620-B6DE-F655306A9282}" dt="2025-12-01T14:51:06.183" v="107" actId="790"/>
        <pc:sldMkLst>
          <pc:docMk/>
          <pc:sldMk cId="556515478" sldId="310"/>
        </pc:sldMkLst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2" creationId="{2A9EB46A-A101-7257-38EB-3D39ABE2CBED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3" creationId="{8D0D55F3-BAB6-04F3-16A1-1705B6978571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4" creationId="{358EADDF-57FC-51DC-67D8-F096E150C2A8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5" creationId="{82CA1CA3-30F9-16B2-0D9F-DE92C4A00C67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6" creationId="{0B85C75D-F57C-C3A1-7B08-71E4C0FD9DB3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7" creationId="{04BEE31C-57AB-3F10-5872-2644B38B43AA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8" creationId="{1DFAEB46-96DD-E7F9-1E58-23ED28C10D5B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9" creationId="{FC2716E9-DDFD-7A58-6007-94CE19397DA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10" creationId="{C2ADE94C-E6CB-2D75-4827-96BB7536481F}"/>
          </ac:spMkLst>
        </pc:spChg>
        <pc:spChg chg="mod">
          <ac:chgData name="Luis Urhahn | Elbe1" userId="9ab91964-1851-4ca2-85ee-cdb9e45cce83" providerId="ADAL" clId="{8743AD13-D756-4620-B6DE-F655306A9282}" dt="2025-12-01T14:51:06.183" v="107" actId="790"/>
          <ac:spMkLst>
            <pc:docMk/>
            <pc:sldMk cId="556515478" sldId="310"/>
            <ac:spMk id="11" creationId="{1570AF68-F58C-79EB-1548-EB4D77A08C7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urh\Desktop\Master%20Wind%20Energy%20Engineering\Third%20Semester%20WS%2025_26\Optimus%20Project%20Syria\WindPro%20Simulation\Measured%20Winddata\Weibull%20Distribution_Qattinah_HH100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hflensburgde-my.sharepoint.com/personal/fede9936_stud_hs-flensburg_de/Documents/Optimus%20project/data%20files/result%20fi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v>Weibull Distribution</c:v>
          </c:tx>
          <c:spPr>
            <a:solidFill>
              <a:schemeClr val="accent1"/>
            </a:solidFill>
            <a:ln w="9525">
              <a:solidFill>
                <a:schemeClr val="accent1">
                  <a:lumMod val="20000"/>
                  <a:lumOff val="80000"/>
                </a:schemeClr>
              </a:solidFill>
            </a:ln>
            <a:effectLst/>
          </c:spPr>
          <c:invertIfNegative val="0"/>
          <c:cat>
            <c:strLit>
              <c:ptCount val="2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  <c:pt idx="10">
                <c:v>11</c:v>
              </c:pt>
              <c:pt idx="11">
                <c:v>12</c:v>
              </c:pt>
              <c:pt idx="12">
                <c:v>13</c:v>
              </c:pt>
              <c:pt idx="13">
                <c:v>14</c:v>
              </c:pt>
              <c:pt idx="14">
                <c:v>15</c:v>
              </c:pt>
              <c:pt idx="15">
                <c:v>16</c:v>
              </c:pt>
              <c:pt idx="16">
                <c:v>17</c:v>
              </c:pt>
              <c:pt idx="17">
                <c:v>18</c:v>
              </c:pt>
              <c:pt idx="18">
                <c:v>19</c:v>
              </c:pt>
              <c:pt idx="19">
                <c:v>20</c:v>
              </c:pt>
              <c:pt idx="20">
                <c:v>21</c:v>
              </c:pt>
              <c:pt idx="21">
                <c:v>22</c:v>
              </c:pt>
              <c:pt idx="22">
                <c:v>23</c:v>
              </c:pt>
              <c:pt idx="23">
                <c:v>24</c:v>
              </c:pt>
              <c:pt idx="24">
                <c:v>25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'Wind Distribution (100m)'!$D$2:$D$26</c:f>
              <c:numCache>
                <c:formatCode>0.00000</c:formatCode>
                <c:ptCount val="25"/>
                <c:pt idx="0">
                  <c:v>2.9299290348357146E-3</c:v>
                </c:pt>
                <c:pt idx="1">
                  <c:v>3.5444531116226863E-2</c:v>
                </c:pt>
                <c:pt idx="2">
                  <c:v>6.9481174254675523E-2</c:v>
                </c:pt>
                <c:pt idx="3">
                  <c:v>9.1417590989516948E-2</c:v>
                </c:pt>
                <c:pt idx="4">
                  <c:v>9.0104830577804843E-2</c:v>
                </c:pt>
                <c:pt idx="5">
                  <c:v>7.9526645231255119E-2</c:v>
                </c:pt>
                <c:pt idx="6">
                  <c:v>7.2220848157379045E-2</c:v>
                </c:pt>
                <c:pt idx="7">
                  <c:v>6.3792545803923059E-2</c:v>
                </c:pt>
                <c:pt idx="8">
                  <c:v>5.6600901809326309E-2</c:v>
                </c:pt>
                <c:pt idx="9">
                  <c:v>5.4336865736953253E-2</c:v>
                </c:pt>
                <c:pt idx="10">
                  <c:v>5.2244059283499171E-2</c:v>
                </c:pt>
                <c:pt idx="11">
                  <c:v>5.119765605677213E-2</c:v>
                </c:pt>
                <c:pt idx="12">
                  <c:v>4.8515058693708264E-2</c:v>
                </c:pt>
                <c:pt idx="13">
                  <c:v>4.4576777458571942E-2</c:v>
                </c:pt>
                <c:pt idx="14">
                  <c:v>4.0600445197009193E-2</c:v>
                </c:pt>
                <c:pt idx="15">
                  <c:v>3.4835714693403852E-2</c:v>
                </c:pt>
                <c:pt idx="16">
                  <c:v>2.979395369190084E-2</c:v>
                </c:pt>
                <c:pt idx="17">
                  <c:v>2.5094651928235765E-2</c:v>
                </c:pt>
                <c:pt idx="18">
                  <c:v>2.0509503243850005E-2</c:v>
                </c:pt>
                <c:pt idx="19">
                  <c:v>1.4326211449553851E-2</c:v>
                </c:pt>
                <c:pt idx="20">
                  <c:v>9.0751698027054274E-3</c:v>
                </c:pt>
                <c:pt idx="21">
                  <c:v>6.3164703867886838E-3</c:v>
                </c:pt>
                <c:pt idx="22">
                  <c:v>3.8812046954966612E-3</c:v>
                </c:pt>
                <c:pt idx="23">
                  <c:v>1.8264492684690169E-3</c:v>
                </c:pt>
                <c:pt idx="24">
                  <c:v>6.6589296246266248E-4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ACA-4AFD-A67E-30CC99D77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0"/>
        <c:axId val="427896848"/>
        <c:axId val="427897208"/>
      </c:barChart>
      <c:lineChart>
        <c:grouping val="standard"/>
        <c:varyColors val="0"/>
        <c:ser>
          <c:idx val="3"/>
          <c:order val="3"/>
          <c:tx>
            <c:v>Power Curve OSY160-5.0MW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2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  <c:pt idx="10">
                <c:v>11</c:v>
              </c:pt>
              <c:pt idx="11">
                <c:v>12</c:v>
              </c:pt>
              <c:pt idx="12">
                <c:v>13</c:v>
              </c:pt>
              <c:pt idx="13">
                <c:v>14</c:v>
              </c:pt>
              <c:pt idx="14">
                <c:v>15</c:v>
              </c:pt>
              <c:pt idx="15">
                <c:v>16</c:v>
              </c:pt>
              <c:pt idx="16">
                <c:v>17</c:v>
              </c:pt>
              <c:pt idx="17">
                <c:v>18</c:v>
              </c:pt>
              <c:pt idx="18">
                <c:v>19</c:v>
              </c:pt>
              <c:pt idx="19">
                <c:v>20</c:v>
              </c:pt>
              <c:pt idx="20">
                <c:v>21</c:v>
              </c:pt>
              <c:pt idx="21">
                <c:v>22</c:v>
              </c:pt>
              <c:pt idx="22">
                <c:v>23</c:v>
              </c:pt>
              <c:pt idx="23">
                <c:v>24</c:v>
              </c:pt>
              <c:pt idx="24">
                <c:v>25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'Powercurve OSY160-5.0MW'!$B$3:$B$27</c:f>
              <c:numCache>
                <c:formatCode>#,##0.00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120.49494176833123</c:v>
                </c:pt>
                <c:pt idx="3">
                  <c:v>285.61763974715547</c:v>
                </c:pt>
                <c:pt idx="4">
                  <c:v>557.84695263116316</c:v>
                </c:pt>
                <c:pt idx="5">
                  <c:v>963.95953414664984</c:v>
                </c:pt>
                <c:pt idx="6">
                  <c:v>1530.7320380199114</c:v>
                </c:pt>
                <c:pt idx="7">
                  <c:v>2284.9411179772437</c:v>
                </c:pt>
                <c:pt idx="8">
                  <c:v>3253.3634277449432</c:v>
                </c:pt>
                <c:pt idx="9">
                  <c:v>4462.7756210493053</c:v>
                </c:pt>
                <c:pt idx="10">
                  <c:v>5000</c:v>
                </c:pt>
                <c:pt idx="11">
                  <c:v>5000</c:v>
                </c:pt>
                <c:pt idx="12">
                  <c:v>5000</c:v>
                </c:pt>
                <c:pt idx="13">
                  <c:v>5000</c:v>
                </c:pt>
                <c:pt idx="14">
                  <c:v>5000</c:v>
                </c:pt>
                <c:pt idx="15">
                  <c:v>5000</c:v>
                </c:pt>
                <c:pt idx="16">
                  <c:v>5000</c:v>
                </c:pt>
                <c:pt idx="17">
                  <c:v>5000</c:v>
                </c:pt>
                <c:pt idx="18">
                  <c:v>5000</c:v>
                </c:pt>
                <c:pt idx="19">
                  <c:v>5000</c:v>
                </c:pt>
                <c:pt idx="20">
                  <c:v>5000</c:v>
                </c:pt>
                <c:pt idx="21">
                  <c:v>5000</c:v>
                </c:pt>
                <c:pt idx="22">
                  <c:v>5000</c:v>
                </c:pt>
                <c:pt idx="23">
                  <c:v>5000</c:v>
                </c:pt>
                <c:pt idx="24">
                  <c:v>5000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DACA-4AFD-A67E-30CC99D77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5633887"/>
        <c:axId val="1745633407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'Wind Distribution (100m)'!$B$1</c15:sqref>
                        </c15:formulaRef>
                      </c:ext>
                    </c:extLst>
                    <c:strCache>
                      <c:ptCount val="1"/>
                      <c:pt idx="0">
                        <c:v>Windbins 
[m/s]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'Wind Distribution (100m)'!$B$2:$B$26</c15:sqref>
                        </c15:formulaRef>
                      </c:ext>
                    </c:extLst>
                    <c:numCache>
                      <c:formatCode>General</c:formatCode>
                      <c:ptCount val="25"/>
                      <c:pt idx="0">
                        <c:v>0.5</c:v>
                      </c:pt>
                      <c:pt idx="1">
                        <c:v>1.5</c:v>
                      </c:pt>
                      <c:pt idx="2">
                        <c:v>2.5</c:v>
                      </c:pt>
                      <c:pt idx="3">
                        <c:v>3.5</c:v>
                      </c:pt>
                      <c:pt idx="4">
                        <c:v>4.5</c:v>
                      </c:pt>
                      <c:pt idx="5">
                        <c:v>5.5</c:v>
                      </c:pt>
                      <c:pt idx="6">
                        <c:v>6.5</c:v>
                      </c:pt>
                      <c:pt idx="7">
                        <c:v>7.5</c:v>
                      </c:pt>
                      <c:pt idx="8">
                        <c:v>8.5</c:v>
                      </c:pt>
                      <c:pt idx="9">
                        <c:v>9.5</c:v>
                      </c:pt>
                      <c:pt idx="10">
                        <c:v>10.5</c:v>
                      </c:pt>
                      <c:pt idx="11">
                        <c:v>11.5</c:v>
                      </c:pt>
                      <c:pt idx="12">
                        <c:v>12.5</c:v>
                      </c:pt>
                      <c:pt idx="13">
                        <c:v>13.5</c:v>
                      </c:pt>
                      <c:pt idx="14">
                        <c:v>14.5</c:v>
                      </c:pt>
                      <c:pt idx="15">
                        <c:v>15.5</c:v>
                      </c:pt>
                      <c:pt idx="16">
                        <c:v>16.5</c:v>
                      </c:pt>
                      <c:pt idx="17">
                        <c:v>17.5</c:v>
                      </c:pt>
                      <c:pt idx="18">
                        <c:v>18.5</c:v>
                      </c:pt>
                      <c:pt idx="19">
                        <c:v>19.5</c:v>
                      </c:pt>
                      <c:pt idx="20">
                        <c:v>20.5</c:v>
                      </c:pt>
                      <c:pt idx="21">
                        <c:v>21.5</c:v>
                      </c:pt>
                      <c:pt idx="22">
                        <c:v>22.5</c:v>
                      </c:pt>
                      <c:pt idx="23">
                        <c:v>23.5</c:v>
                      </c:pt>
                      <c:pt idx="24">
                        <c:v>24.5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ACA-4AFD-A67E-30CC99D77064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'Wind Distribution (100m)'!$E$1</c15:sqref>
                        </c15:formulaRef>
                      </c:ext>
                    </c:extLst>
                    <c:strCache>
                      <c:ptCount val="1"/>
                      <c:pt idx="0">
                        <c:v>Probability Density Function f(v)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'Wind Distribution (100m)'!$E$2:$E$26</c15:sqref>
                        </c15:formulaRef>
                      </c:ext>
                    </c:extLst>
                    <c:numCache>
                      <c:formatCode>General</c:formatCode>
                      <c:ptCount val="25"/>
                      <c:pt idx="0">
                        <c:v>2.1269337558598177E-2</c:v>
                      </c:pt>
                      <c:pt idx="1">
                        <c:v>4.5525841183417022E-2</c:v>
                      </c:pt>
                      <c:pt idx="2">
                        <c:v>6.218510889490491E-2</c:v>
                      </c:pt>
                      <c:pt idx="3">
                        <c:v>7.3376438532727836E-2</c:v>
                      </c:pt>
                      <c:pt idx="4">
                        <c:v>7.9933075292464004E-2</c:v>
                      </c:pt>
                      <c:pt idx="5">
                        <c:v>8.2526435488224317E-2</c:v>
                      </c:pt>
                      <c:pt idx="6">
                        <c:v>8.1830294431840297E-2</c:v>
                      </c:pt>
                      <c:pt idx="7">
                        <c:v>7.8531829538040235E-2</c:v>
                      </c:pt>
                      <c:pt idx="8">
                        <c:v>7.3305928132921541E-2</c:v>
                      </c:pt>
                      <c:pt idx="9">
                        <c:v>6.6783693260079033E-2</c:v>
                      </c:pt>
                      <c:pt idx="10">
                        <c:v>5.9525930386529924E-2</c:v>
                      </c:pt>
                      <c:pt idx="11">
                        <c:v>5.2005410171821885E-2</c:v>
                      </c:pt>
                      <c:pt idx="12">
                        <c:v>4.4598540042540692E-2</c:v>
                      </c:pt>
                      <c:pt idx="13">
                        <c:v>3.7585451699237112E-2</c:v>
                      </c:pt>
                      <c:pt idx="14">
                        <c:v>3.1156707181863454E-2</c:v>
                      </c:pt>
                      <c:pt idx="15">
                        <c:v>2.5424543175644517E-2</c:v>
                      </c:pt>
                      <c:pt idx="16">
                        <c:v>2.0436636194019513E-2</c:v>
                      </c:pt>
                      <c:pt idx="17">
                        <c:v>1.6190649869583743E-2</c:v>
                      </c:pt>
                      <c:pt idx="18">
                        <c:v>1.2648215795311847E-2</c:v>
                      </c:pt>
                      <c:pt idx="19">
                        <c:v>9.7474203863977329E-3</c:v>
                      </c:pt>
                      <c:pt idx="20">
                        <c:v>7.4132643475727563E-3</c:v>
                      </c:pt>
                      <c:pt idx="21">
                        <c:v>5.5658926601883834E-3</c:v>
                      </c:pt>
                      <c:pt idx="22">
                        <c:v>4.1266446079683272E-3</c:v>
                      </c:pt>
                      <c:pt idx="23">
                        <c:v>3.0221430777710489E-3</c:v>
                      </c:pt>
                      <c:pt idx="24">
                        <c:v>2.1867382118989122E-3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ACA-4AFD-A67E-30CC99D77064}"/>
                  </c:ext>
                </c:extLst>
              </c15:ser>
            </c15:filteredLineSeries>
          </c:ext>
        </c:extLst>
      </c:lineChart>
      <c:catAx>
        <c:axId val="427896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 dirty="0" err="1"/>
                  <a:t>Windbins</a:t>
                </a:r>
                <a:r>
                  <a:rPr lang="en-GB" noProof="0" dirty="0"/>
                  <a:t> [m/s]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7208"/>
        <c:crosses val="autoZero"/>
        <c:auto val="1"/>
        <c:lblAlgn val="ctr"/>
        <c:lblOffset val="100"/>
        <c:noMultiLvlLbl val="0"/>
      </c:catAx>
      <c:valAx>
        <c:axId val="42789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 dirty="0"/>
                  <a:t>Relative Frequency (per 1 m/s class)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6848"/>
        <c:crosses val="autoZero"/>
        <c:crossBetween val="between"/>
      </c:valAx>
      <c:valAx>
        <c:axId val="174563340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 dirty="0"/>
                  <a:t>Output Power [kW]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45633887"/>
        <c:crosses val="max"/>
        <c:crossBetween val="between"/>
      </c:valAx>
      <c:catAx>
        <c:axId val="17456338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4563340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Power Curve of the OSY160-5.0 MW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'main param. &amp; site conditions'!$A$28:$A$53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25</c:v>
                </c:pt>
              </c:numCache>
            </c:numRef>
          </c:xVal>
          <c:yVal>
            <c:numRef>
              <c:f>'main param. &amp; site conditions'!$B$28:$B$53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 formatCode="#,##0.00">
                  <c:v>120.49494176833123</c:v>
                </c:pt>
                <c:pt idx="3" formatCode="#,##0.00">
                  <c:v>285.61763974715547</c:v>
                </c:pt>
                <c:pt idx="4" formatCode="#,##0.00">
                  <c:v>557.84695263116316</c:v>
                </c:pt>
                <c:pt idx="5" formatCode="#,##0.00">
                  <c:v>963.95953414664984</c:v>
                </c:pt>
                <c:pt idx="6" formatCode="#,##0.00">
                  <c:v>1530.7320380199114</c:v>
                </c:pt>
                <c:pt idx="7" formatCode="#,##0.00">
                  <c:v>2284.9411179772437</c:v>
                </c:pt>
                <c:pt idx="8" formatCode="#,##0.00">
                  <c:v>3253.3634277449432</c:v>
                </c:pt>
                <c:pt idx="9" formatCode="#,##0.00">
                  <c:v>4462.7756210493053</c:v>
                </c:pt>
                <c:pt idx="10" formatCode="#,##0.00">
                  <c:v>5000</c:v>
                </c:pt>
                <c:pt idx="11" formatCode="#,##0.00">
                  <c:v>5000</c:v>
                </c:pt>
                <c:pt idx="12" formatCode="#,##0.00">
                  <c:v>5000</c:v>
                </c:pt>
                <c:pt idx="13" formatCode="#,##0.00">
                  <c:v>5000</c:v>
                </c:pt>
                <c:pt idx="14" formatCode="#,##0.00">
                  <c:v>5000</c:v>
                </c:pt>
                <c:pt idx="15" formatCode="#,##0.00">
                  <c:v>5000</c:v>
                </c:pt>
                <c:pt idx="16" formatCode="#,##0.00">
                  <c:v>5000</c:v>
                </c:pt>
                <c:pt idx="17" formatCode="#,##0.00">
                  <c:v>5000</c:v>
                </c:pt>
                <c:pt idx="18" formatCode="#,##0.00">
                  <c:v>5000</c:v>
                </c:pt>
                <c:pt idx="19" formatCode="#,##0.00">
                  <c:v>5000</c:v>
                </c:pt>
                <c:pt idx="20" formatCode="#,##0.00">
                  <c:v>5000</c:v>
                </c:pt>
                <c:pt idx="21" formatCode="#,##0.00">
                  <c:v>5000</c:v>
                </c:pt>
                <c:pt idx="22" formatCode="#,##0.00">
                  <c:v>5000</c:v>
                </c:pt>
                <c:pt idx="23" formatCode="#,##0.00">
                  <c:v>5000</c:v>
                </c:pt>
                <c:pt idx="24" formatCode="#,##0.00">
                  <c:v>5000</c:v>
                </c:pt>
                <c:pt idx="2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97-492A-96EC-EC647CBFB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9555743"/>
        <c:axId val="1739554783"/>
      </c:scatterChart>
      <c:valAx>
        <c:axId val="1739555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 dirty="0"/>
                  <a:t>Windspeed</a:t>
                </a:r>
                <a:r>
                  <a:rPr lang="en-GB" baseline="0" noProof="0" dirty="0"/>
                  <a:t> [m/s]</a:t>
                </a:r>
                <a:endParaRPr lang="en-GB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39554783"/>
        <c:crosses val="autoZero"/>
        <c:crossBetween val="midCat"/>
      </c:valAx>
      <c:valAx>
        <c:axId val="173955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 dirty="0"/>
                  <a:t>Output</a:t>
                </a:r>
                <a:r>
                  <a:rPr lang="en-GB" baseline="0" noProof="0" dirty="0"/>
                  <a:t> p</a:t>
                </a:r>
                <a:r>
                  <a:rPr lang="en-GB" noProof="0" dirty="0"/>
                  <a:t>ower [kW]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7395557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01.12.2025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39BCF-5334-A08D-2147-391A6C72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B4F01-5ED4-5738-AF3E-D8FC6A30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6460F-3E47-16C5-C849-CD406FE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0B1A-3A8A-BC5A-7E91-B06E31E3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10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5403A-8EB4-5320-095F-FDB3BA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BA3F4-A85F-247F-8C01-8840DA2E4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898E31-6646-C2A1-7AA4-A57A34288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8F91C-373D-4EB2-3803-9A84184F5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73D3B-9661-2F75-0106-CE6D46CC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55FEA-4CAB-4EB1-EF6D-4B172A4F7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7ADB0-406C-1982-B261-6F5BBE0E6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72DF3-E9BE-E5F2-FE4D-715EC1262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604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4821-C6B1-2B42-216F-D7200B3F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F289-90CC-E468-F4D6-28DBED6B1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FF2D6-B18B-C9B2-2255-8B75182D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Same Power Output…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DB45C-EA52-3EFE-4814-0D8C87983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9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18FC6-1A97-5AAB-4CE3-7A7D6C63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7A81A-BCD0-AD9B-C58E-EC95691EC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E480E-7E37-EC0A-E8DF-2B6A74DBD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Same Rotordiameter…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F1012-95B6-A0FD-6E6A-10EB7033F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08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23397-A374-CD9E-7BDB-A2B073B1D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C9ECA-4CED-30A2-C657-039F611BD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CA8E3-3328-10BB-9CE2-8CF4A2748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33419-16C2-FB84-F722-6397CE8B4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216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0FE30-1514-1C2B-B613-8B4DE75C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15EEA-3E4C-AC4D-F7D0-FF3077014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F895C0-7A65-1867-FA92-4A489AA9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365F9-DD5F-33CC-77C4-B64F5E8CD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6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06DFB-5991-3B24-63CC-7F913EC5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57C54-0DFB-BD39-AECA-BDEF55390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575C8-7C5E-97B7-07E4-05AE80CC9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4CC54-F4F1-9319-9994-112DA830F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06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370C6-F5C2-2F14-9D7D-E06CE588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FD6BF-471B-207C-E871-E71E01F3D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7C451-F4EB-5ED4-0CCD-575BE2E5C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4C001-6EF4-3303-D0A3-944AC3E88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9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5A401-2D9A-5B03-16B4-6985C9DAB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D4F5C-B1ED-596A-0EF4-26442E572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2E8F0-3AB9-63F1-3DF4-02A189044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9117A-BF92-44B4-BEE1-BC97813C5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6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D53F-2CD2-04D4-E780-41F11A13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95232-7642-FD41-A7D0-052DBB6D3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AF3BD1-BE31-1288-4AB1-CE2EDFE2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4C67C-4F5F-852C-D24B-70C1AA39D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5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9B48-8D12-D608-9A51-52AAC94F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7E84E-4B3D-B89F-D0D9-F54634795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5C1B2-4C08-8715-8104-F6B54B3D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052FB-A00E-A27D-7AEC-13889E2D5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21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E1485-6C4B-1676-0275-6395374C7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E5D01B-020B-7119-B197-D40529BCB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7506B-4726-7D87-8422-202D4EA72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AFFF-3C64-E782-57DA-994D6D89F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23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E0DD9-8B8E-934C-7EB4-876FB44D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9A939E-932E-3B87-A228-225E6AD00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740FC0-4350-902F-06D7-2247DF5AE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4B9C1-9DD9-842F-EE15-8AD210D76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80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B935-954D-9E4E-1404-9E9C587FE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DA461-0A84-6CC3-A707-A5C7A1260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027F-AB6F-E62E-E20B-1F6F66899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hat the MCP Method is the better option!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C1DA-7283-9443-FAD9-1D96932BB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07BF2-27CB-04B7-09FE-84ADED37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B8868-562C-60BD-AD01-59EB674FA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F0092-85B0-16D8-26B8-0E57E7147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A692-4EDC-4028-64D4-30D6E1366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0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58CA-1B73-EFDB-0B2A-960B90BC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4BA1B-4459-A1EA-6930-0B98D3397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B213C-5BB7-2AFF-EA19-3E37C624B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715F4-034D-FEB4-4625-6B6B8ECCB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0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15ED-C84C-2BB7-27B4-135901131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D2F5B-674F-AC65-54F9-B3D2FAEE4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CDDEE-B60F-B1F4-792E-9458D8DC0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B7954-1FD2-F55C-C27D-FD727A784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63FB8-4525-ADAB-D43A-F77FB4923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CB44F-606B-35D7-5E1C-452514C09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AD6EE-7382-AF19-492A-276CCC06F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37C05-E85F-1711-94BA-59FB5F9DB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4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7DA0-A189-8B5B-787F-996F1857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15C4B-D503-5D5A-DAE5-A611CC0AE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37519-BB68-66FF-3A81-3F47AEE6E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6F2F9-0769-A4BE-5324-88BB18EA3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06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35867-3F1B-B3A5-B34E-C5D3EDAB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53658-B6F5-F917-49F6-89D5ABDB7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71BD1-5992-321C-F574-13A38B7BB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DA275-0A55-B90E-3E18-7A80470D9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67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ACD22-8B13-FEF3-1B69-34F9C7DB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43AC9-5AD5-9300-CA39-5DE2A3532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935B2-10C9-D5F4-5968-A29D38D2E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3386E-2D41-363F-13F7-C7CE47C40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0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01/12/2025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Raed-Ahmad-2/publication/286870802_Seismic_Hazard_Assessment_of_Syria/links/566ead0308ae430ab5003171/Seismic-Hazard-Assessment-of-Syria.pdf" TargetMode="External"/><Relationship Id="rId2" Type="http://schemas.openxmlformats.org/officeDocument/2006/relationships/hyperlink" Target="https://www.dnv.com/energy/standards-guidelines/dnv-rp-0585-seismic-design-of-wind-power-plants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aps.google.com/" TargetMode="External"/><Relationship Id="rId4" Type="http://schemas.openxmlformats.org/officeDocument/2006/relationships/hyperlink" Target="https://www.scirp.org/pdf/ijg20120400008_81946431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noProof="0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81108" y="4626114"/>
            <a:ext cx="7829784" cy="627065"/>
          </a:xfrm>
        </p:spPr>
        <p:txBody>
          <a:bodyPr/>
          <a:lstStyle/>
          <a:p>
            <a:r>
              <a:rPr lang="en-GB" sz="1600" noProof="0" dirty="0"/>
              <a:t>Group members: Luis Urhahn, Ahmed Sallam, Ceren Cetin, Sohail Mansuri</a:t>
            </a:r>
          </a:p>
          <a:p>
            <a:r>
              <a:rPr lang="en-GB" sz="1600" noProof="0" dirty="0"/>
              <a:t>Presenter: </a:t>
            </a:r>
            <a:r>
              <a:rPr lang="en-GB" sz="1600" b="1" noProof="0" dirty="0"/>
              <a:t>Luis Urhahn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noProof="0" smtClean="0"/>
              <a:pPr/>
              <a:t>1</a:t>
            </a:fld>
            <a:endParaRPr lang="en-GB" noProof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noProof="0" dirty="0"/>
              <a:t>Week number: 07</a:t>
            </a:r>
          </a:p>
          <a:p>
            <a:r>
              <a:rPr lang="en-GB" sz="2000" noProof="0" dirty="0"/>
              <a:t>Date: </a:t>
            </a:r>
            <a:fld id="{02AEE8E4-D792-40D2-B8D4-0007E21A0CF8}" type="datetime1">
              <a:rPr lang="en-GB" sz="2000" noProof="0" smtClean="0"/>
              <a:pPr/>
              <a:t>01/12/2025</a:t>
            </a:fld>
            <a:endParaRPr lang="en-GB" sz="2000" noProof="0" dirty="0"/>
          </a:p>
          <a:p>
            <a:r>
              <a:rPr lang="en-GB" sz="2000" noProof="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54CAB-21D9-0A7B-950D-4A847A20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65922CE-ABA4-E47C-113A-CCD6AE07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26B243-B679-B6AC-4DAD-4E3C46A7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E62391-6D89-8902-EA9B-5B95625E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D5E3B-5E1B-36E2-A56C-72432E8F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4C6A53-727A-6F03-0A7B-B7E621324C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2B1192C9-7E66-8E71-509F-9BC610B97851}"/>
              </a:ext>
            </a:extLst>
          </p:cNvPr>
          <p:cNvSpPr txBox="1">
            <a:spLocks/>
          </p:cNvSpPr>
          <p:nvPr/>
        </p:nvSpPr>
        <p:spPr>
          <a:xfrm>
            <a:off x="838200" y="1592629"/>
            <a:ext cx="5001039" cy="4486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noProof="0" dirty="0"/>
              <a:t>Calculate the Power Curve of the turbine.</a:t>
            </a:r>
          </a:p>
          <a:p>
            <a:pPr marL="457200" indent="-457200">
              <a:buAutoNum type="arabicPeriod"/>
            </a:pPr>
            <a:r>
              <a:rPr lang="en-GB" noProof="0" dirty="0"/>
              <a:t>Inserting the Power Curve and Turbine Data in </a:t>
            </a:r>
            <a:r>
              <a:rPr lang="en-GB" noProof="0" dirty="0" err="1"/>
              <a:t>WindPro</a:t>
            </a:r>
            <a:endParaRPr lang="en-GB" noProof="0" dirty="0"/>
          </a:p>
          <a:p>
            <a:pPr marL="457200" indent="-457200">
              <a:buAutoNum type="arabicPeriod"/>
            </a:pPr>
            <a:r>
              <a:rPr lang="en-GB" noProof="0" dirty="0"/>
              <a:t>Calculating the AEP with the help of the “PARK-Calculation” in </a:t>
            </a:r>
            <a:r>
              <a:rPr lang="en-GB" noProof="0" dirty="0" err="1"/>
              <a:t>WindPro</a:t>
            </a:r>
            <a:endParaRPr lang="en-GB" noProof="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AA841E9-B167-03B0-879B-2C634BCD1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6150"/>
              </p:ext>
            </p:extLst>
          </p:nvPr>
        </p:nvGraphicFramePr>
        <p:xfrm>
          <a:off x="6987209" y="1339454"/>
          <a:ext cx="4366591" cy="4992624"/>
        </p:xfrm>
        <a:graphic>
          <a:graphicData uri="http://schemas.openxmlformats.org/drawingml/2006/table">
            <a:tbl>
              <a:tblPr/>
              <a:tblGrid>
                <a:gridCol w="1121556">
                  <a:extLst>
                    <a:ext uri="{9D8B030D-6E8A-4147-A177-3AD203B41FA5}">
                      <a16:colId xmlns:a16="http://schemas.microsoft.com/office/drawing/2014/main" val="2878247181"/>
                    </a:ext>
                  </a:extLst>
                </a:gridCol>
                <a:gridCol w="717796">
                  <a:extLst>
                    <a:ext uri="{9D8B030D-6E8A-4147-A177-3AD203B41FA5}">
                      <a16:colId xmlns:a16="http://schemas.microsoft.com/office/drawing/2014/main" val="3254296917"/>
                    </a:ext>
                  </a:extLst>
                </a:gridCol>
                <a:gridCol w="1181373">
                  <a:extLst>
                    <a:ext uri="{9D8B030D-6E8A-4147-A177-3AD203B41FA5}">
                      <a16:colId xmlns:a16="http://schemas.microsoft.com/office/drawing/2014/main" val="3391229038"/>
                    </a:ext>
                  </a:extLst>
                </a:gridCol>
                <a:gridCol w="1345866">
                  <a:extLst>
                    <a:ext uri="{9D8B030D-6E8A-4147-A177-3AD203B41FA5}">
                      <a16:colId xmlns:a16="http://schemas.microsoft.com/office/drawing/2014/main" val="432789861"/>
                    </a:ext>
                  </a:extLst>
                </a:gridCol>
              </a:tblGrid>
              <a:tr h="178308"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Power Curve Optimus Syria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797315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Windspeed [m/s]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Power [kW]</a:t>
                      </a:r>
                    </a:p>
                  </a:txBody>
                  <a:tcPr marL="3238" marR="3238" marT="3238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noProof="0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c_p</a:t>
                      </a:r>
                      <a:endParaRPr lang="en-GB" sz="900" b="1" i="0" u="none" strike="noStrike" noProof="0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238" marR="3238" marT="3238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noProof="0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pitch angle [°]</a:t>
                      </a:r>
                    </a:p>
                  </a:txBody>
                  <a:tcPr marL="3238" marR="3238" marT="3238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48577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193738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985678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120,49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18448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285,62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45953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557,85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169275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963,96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267784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1.530,73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327368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2.284,94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00475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3.253,36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845933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4.462,78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0,45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23787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0,37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992643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0,28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03432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0,22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11943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0,18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854937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0,14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665667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0,12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85602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0,10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394747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0,08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98876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0,07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01520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0,06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670288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265903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0,05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365285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0,04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446418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0,04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743181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5.000,00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0,03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58206"/>
                  </a:ext>
                </a:extLst>
              </a:tr>
              <a:tr h="1783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&gt; 25</a:t>
                      </a:r>
                    </a:p>
                  </a:txBody>
                  <a:tcPr marL="3238" marR="3238" marT="323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238" marR="3238" marT="323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280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CB9D63-9A9D-3C48-0F51-47553132A34A}"/>
              </a:ext>
            </a:extLst>
          </p:cNvPr>
          <p:cNvSpPr txBox="1"/>
          <p:nvPr/>
        </p:nvSpPr>
        <p:spPr>
          <a:xfrm>
            <a:off x="6987209" y="6332078"/>
            <a:ext cx="359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Table 1: Table of the Power Curve OSY160-5.0 MW </a:t>
            </a:r>
          </a:p>
        </p:txBody>
      </p:sp>
    </p:spTree>
    <p:extLst>
      <p:ext uri="{BB962C8B-B14F-4D97-AF65-F5344CB8AC3E}">
        <p14:creationId xmlns:p14="http://schemas.microsoft.com/office/powerpoint/2010/main" val="46706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FC35-DDAD-CEFA-A6DA-CB632F6B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4DD88A4-F71F-5EAA-8B3F-ABD38A00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877D40-98DD-68A6-F3E7-F7B3F3C7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1C25F8-301B-DC41-5666-AD8C4CB5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279232-74EC-82EF-31A3-955A4D38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553A35-16D5-47ED-6062-ACFB2DF13B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22574F0-454C-2BD8-5437-51338718E943}"/>
              </a:ext>
            </a:extLst>
          </p:cNvPr>
          <p:cNvSpPr txBox="1">
            <a:spLocks/>
          </p:cNvSpPr>
          <p:nvPr/>
        </p:nvSpPr>
        <p:spPr>
          <a:xfrm>
            <a:off x="3467099" y="1550802"/>
            <a:ext cx="5257800" cy="44862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noProof="0" dirty="0"/>
              <a:t>Park Calculation for 1xOSY160-5.0 MW (MCP data):</a:t>
            </a:r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B30406-F2A4-A90D-87E5-206FE9CCF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2482"/>
              </p:ext>
            </p:extLst>
          </p:nvPr>
        </p:nvGraphicFramePr>
        <p:xfrm>
          <a:off x="3727777" y="2286526"/>
          <a:ext cx="4736445" cy="3220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815">
                  <a:extLst>
                    <a:ext uri="{9D8B030D-6E8A-4147-A177-3AD203B41FA5}">
                      <a16:colId xmlns:a16="http://schemas.microsoft.com/office/drawing/2014/main" val="1176280577"/>
                    </a:ext>
                  </a:extLst>
                </a:gridCol>
                <a:gridCol w="1578815">
                  <a:extLst>
                    <a:ext uri="{9D8B030D-6E8A-4147-A177-3AD203B41FA5}">
                      <a16:colId xmlns:a16="http://schemas.microsoft.com/office/drawing/2014/main" val="3117882319"/>
                    </a:ext>
                  </a:extLst>
                </a:gridCol>
                <a:gridCol w="1578815">
                  <a:extLst>
                    <a:ext uri="{9D8B030D-6E8A-4147-A177-3AD203B41FA5}">
                      <a16:colId xmlns:a16="http://schemas.microsoft.com/office/drawing/2014/main" val="611750719"/>
                    </a:ext>
                  </a:extLst>
                </a:gridCol>
              </a:tblGrid>
              <a:tr h="644165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450043"/>
                  </a:ext>
                </a:extLst>
              </a:tr>
              <a:tr h="644165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Result Park (AEP)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MWh/year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22 491.8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889762"/>
                  </a:ext>
                </a:extLst>
              </a:tr>
              <a:tr h="644165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Capacity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51.3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470395"/>
                  </a:ext>
                </a:extLst>
              </a:tr>
              <a:tr h="644165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Full Load Hours (FLH)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Hours/year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4 498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233972"/>
                  </a:ext>
                </a:extLst>
              </a:tr>
              <a:tr h="644165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Average wind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6109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93568A-A9FC-2F12-2909-1F2FFC7CB962}"/>
              </a:ext>
            </a:extLst>
          </p:cNvPr>
          <p:cNvSpPr txBox="1"/>
          <p:nvPr/>
        </p:nvSpPr>
        <p:spPr>
          <a:xfrm>
            <a:off x="3037001" y="5849721"/>
            <a:ext cx="61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0" dirty="0">
                <a:solidFill>
                  <a:srgbClr val="FF0000"/>
                </a:solidFill>
              </a:rPr>
              <a:t>Without any curtailments/restrictions!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7178B-07E0-3015-A0CD-66DAE89E73DB}"/>
              </a:ext>
            </a:extLst>
          </p:cNvPr>
          <p:cNvSpPr txBox="1"/>
          <p:nvPr/>
        </p:nvSpPr>
        <p:spPr>
          <a:xfrm>
            <a:off x="3727777" y="5475229"/>
            <a:ext cx="3939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Table 2: Results of the PARK-Calculation for 1xOSY160-5.0 MW [1] </a:t>
            </a:r>
          </a:p>
        </p:txBody>
      </p:sp>
    </p:spTree>
    <p:extLst>
      <p:ext uri="{BB962C8B-B14F-4D97-AF65-F5344CB8AC3E}">
        <p14:creationId xmlns:p14="http://schemas.microsoft.com/office/powerpoint/2010/main" val="344088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5B64-0ADA-BEFC-5021-2B6029CA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949739B-2781-B03F-B59A-22C0470C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475375-9855-CEDF-2B37-AA9F5264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91B87-D06A-D262-6567-3C584D7F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60397E-992B-0114-9FB7-7E0C84D3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3EE2D4-B22D-90F8-93B6-ACC6418BE8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2E9DB77-3E63-1C13-F121-352D9D3A6C81}"/>
              </a:ext>
            </a:extLst>
          </p:cNvPr>
          <p:cNvSpPr txBox="1">
            <a:spLocks/>
          </p:cNvSpPr>
          <p:nvPr/>
        </p:nvSpPr>
        <p:spPr>
          <a:xfrm>
            <a:off x="2303117" y="1468388"/>
            <a:ext cx="7585766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noProof="0" dirty="0"/>
              <a:t>Weibull Distribution and Power Curve of the OSY160-5.0MW</a:t>
            </a:r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16CC23D-9E8B-485C-A72A-908E8439E9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3088"/>
              </p:ext>
            </p:extLst>
          </p:nvPr>
        </p:nvGraphicFramePr>
        <p:xfrm>
          <a:off x="1820908" y="1914189"/>
          <a:ext cx="8550184" cy="4355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83060DB-2461-1B79-6DF8-0A450BB3BDA2}"/>
              </a:ext>
            </a:extLst>
          </p:cNvPr>
          <p:cNvSpPr txBox="1"/>
          <p:nvPr/>
        </p:nvSpPr>
        <p:spPr>
          <a:xfrm>
            <a:off x="1820908" y="6262776"/>
            <a:ext cx="4456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10: Graph of the Power Curve OSY160-5.0 MW and Weibull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15782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AA1D-219A-C598-4518-4A6D31D9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03623DC-A196-80D8-FA8E-92852DEB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208D3-F168-0B0F-51A4-4091F6F9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921A7-4DDB-1438-B095-8B86368D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E2746A-4BE5-2C74-8AF9-21D7147F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05BDB-14D8-7BCD-80EF-5278952D85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CF08A95-4DAE-59B0-3F6D-4E4215711C7D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noProof="0" dirty="0"/>
              <a:t>Does the turbine have to regulate down at a certain wind speed to protect the blades and the tower?</a:t>
            </a:r>
          </a:p>
          <a:p>
            <a:pPr marL="0" indent="0" algn="ctr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F02502-50CC-CE4B-5CAB-71C0D8C2BC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66727"/>
              </p:ext>
            </p:extLst>
          </p:nvPr>
        </p:nvGraphicFramePr>
        <p:xfrm>
          <a:off x="306372" y="2537639"/>
          <a:ext cx="5173184" cy="3176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72D831E-0F4E-B059-81A6-5AD8B1214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83" y="2537639"/>
            <a:ext cx="5173184" cy="3176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9BD5E-0A2A-ABD6-8160-696DB2D15A02}"/>
              </a:ext>
            </a:extLst>
          </p:cNvPr>
          <p:cNvSpPr txBox="1"/>
          <p:nvPr/>
        </p:nvSpPr>
        <p:spPr>
          <a:xfrm>
            <a:off x="306372" y="5714473"/>
            <a:ext cx="359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11: Power Curve OSY160-5.0 MW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4BE85-98BD-1F41-278E-B05B749014B4}"/>
              </a:ext>
            </a:extLst>
          </p:cNvPr>
          <p:cNvSpPr txBox="1"/>
          <p:nvPr/>
        </p:nvSpPr>
        <p:spPr>
          <a:xfrm>
            <a:off x="6294783" y="5700019"/>
            <a:ext cx="413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12: Power Curve of the SG5.0-145 (HH102) for Comparison [1]</a:t>
            </a:r>
          </a:p>
          <a:p>
            <a:pPr algn="l"/>
            <a:endParaRPr lang="en-GB" sz="1000" noProof="0" dirty="0"/>
          </a:p>
        </p:txBody>
      </p:sp>
    </p:spTree>
    <p:extLst>
      <p:ext uri="{BB962C8B-B14F-4D97-AF65-F5344CB8AC3E}">
        <p14:creationId xmlns:p14="http://schemas.microsoft.com/office/powerpoint/2010/main" val="244381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CC72C-DC19-4F77-F44D-FFF06C4D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D01DFC9-D2C1-54E8-C0CD-5791214B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3883C-84AF-C18D-15EB-40194CC0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DD6FFF-1ADF-F573-83EA-0C923FD9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A3D414-6429-E21F-AAC7-D0F300E5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F65915-7871-5735-25F6-C87E3A1E31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B732140-5523-E03B-8D77-E941A3DDD96C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noProof="0" dirty="0"/>
              <a:t>Does the turbine have to regulate down at a certain wind speed to protect the blades and the tower?</a:t>
            </a:r>
          </a:p>
          <a:p>
            <a:pPr marL="0" indent="0" algn="ctr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42345E-E0D7-1BF2-AC00-44F6943A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213" y="2269427"/>
            <a:ext cx="6723573" cy="3922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322701-DAD8-D471-D530-A54176B53588}"/>
              </a:ext>
            </a:extLst>
          </p:cNvPr>
          <p:cNvSpPr txBox="1"/>
          <p:nvPr/>
        </p:nvSpPr>
        <p:spPr>
          <a:xfrm>
            <a:off x="2734213" y="6219373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13: Power Curve of the Vestas V162-6.0MW for Comparison [1]</a:t>
            </a:r>
          </a:p>
        </p:txBody>
      </p:sp>
    </p:spTree>
    <p:extLst>
      <p:ext uri="{BB962C8B-B14F-4D97-AF65-F5344CB8AC3E}">
        <p14:creationId xmlns:p14="http://schemas.microsoft.com/office/powerpoint/2010/main" val="204898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4A80-4494-3151-B3B0-700E2E3A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00B3176-3CE3-FB10-FFFE-37B9C519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255362-A7C7-AEC4-078C-A3D455BE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023285-A698-5EA6-A3ED-90081193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1A15E-85C0-E794-8D09-AFFEC8C8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CBF49-D9A9-41D3-B329-5872489630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5C1C970-BDCF-881A-F7AB-A4E3E4C2CC39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noProof="0" dirty="0"/>
              <a:t>Finalization of the Windfarm area with the help of the “white map” of QGIS</a:t>
            </a:r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657E7E-45ED-5F2A-C613-E73C1831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65"/>
          <a:stretch>
            <a:fillRect/>
          </a:stretch>
        </p:blipFill>
        <p:spPr>
          <a:xfrm>
            <a:off x="1104114" y="2463953"/>
            <a:ext cx="4869850" cy="31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DAE0A-15E7-9254-1698-643D6C39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65"/>
          <a:stretch>
            <a:fillRect/>
          </a:stretch>
        </p:blipFill>
        <p:spPr>
          <a:xfrm>
            <a:off x="7128832" y="2463953"/>
            <a:ext cx="3959052" cy="3136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F98C629-4ABA-9DF1-6914-5D674D1D31C6}"/>
              </a:ext>
            </a:extLst>
          </p:cNvPr>
          <p:cNvSpPr/>
          <p:nvPr/>
        </p:nvSpPr>
        <p:spPr>
          <a:xfrm>
            <a:off x="6382799" y="3962400"/>
            <a:ext cx="428407" cy="1333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4820A-ED1A-7D23-9A4C-0B21D0005167}"/>
              </a:ext>
            </a:extLst>
          </p:cNvPr>
          <p:cNvSpPr txBox="1"/>
          <p:nvPr/>
        </p:nvSpPr>
        <p:spPr>
          <a:xfrm>
            <a:off x="1104114" y="5600700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14: White Map of QGIS (considering all restrictions) [6]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FA3F7-81BE-A95D-5258-57756F805398}"/>
              </a:ext>
            </a:extLst>
          </p:cNvPr>
          <p:cNvSpPr txBox="1"/>
          <p:nvPr/>
        </p:nvSpPr>
        <p:spPr>
          <a:xfrm>
            <a:off x="7128832" y="5600699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15: Final WTG area in </a:t>
            </a:r>
            <a:r>
              <a:rPr lang="en-GB" sz="1000" noProof="0" dirty="0" err="1"/>
              <a:t>WindPro</a:t>
            </a:r>
            <a:r>
              <a:rPr lang="en-GB" sz="1000" noProof="0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2392656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9295-0049-B0A3-0A08-78C980DC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5A380F8-3D2B-1847-3CD7-E2A1AF62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AF98D6-2995-FCFB-2334-0D3D01B8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21588-48DF-D83E-A4D4-6F22BDD9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664629-C971-97DF-60AD-2B758CD1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E281A-B0CE-6EB8-D22F-4FCA504DE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684F96B-C17E-6BDE-ED30-8EEB9F7BEE4A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39A5F0-056B-9435-D985-79953F4AA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48626"/>
              </p:ext>
            </p:extLst>
          </p:nvPr>
        </p:nvGraphicFramePr>
        <p:xfrm>
          <a:off x="8617351" y="1490240"/>
          <a:ext cx="3362444" cy="482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611">
                  <a:extLst>
                    <a:ext uri="{9D8B030D-6E8A-4147-A177-3AD203B41FA5}">
                      <a16:colId xmlns:a16="http://schemas.microsoft.com/office/drawing/2014/main" val="1176280577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3117882319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611750719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2045792678"/>
                    </a:ext>
                  </a:extLst>
                </a:gridCol>
              </a:tblGrid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Demand</a:t>
                      </a:r>
                    </a:p>
                    <a:p>
                      <a:pPr algn="ctr"/>
                      <a:r>
                        <a:rPr lang="en-GB" sz="1100" noProof="0" dirty="0"/>
                        <a:t>[dB(A)]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Sound level</a:t>
                      </a:r>
                    </a:p>
                    <a:p>
                      <a:pPr algn="ctr"/>
                      <a:r>
                        <a:rPr lang="en-GB" sz="1100" noProof="0" dirty="0"/>
                        <a:t>[dB(A)]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Demand fulfilled?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450043"/>
                  </a:ext>
                </a:extLst>
              </a:tr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889762"/>
                  </a:ext>
                </a:extLst>
              </a:tr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47039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233972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45.7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610934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38.6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96051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29291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21782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31.2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1918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26.2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2247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46DB880-1A49-D915-CCCD-457C72F0FCC3}"/>
              </a:ext>
            </a:extLst>
          </p:cNvPr>
          <p:cNvSpPr txBox="1"/>
          <p:nvPr/>
        </p:nvSpPr>
        <p:spPr>
          <a:xfrm>
            <a:off x="2073910" y="2730580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3DE75B-4441-4EC8-F29C-2BE4E0AB07FD}"/>
              </a:ext>
            </a:extLst>
          </p:cNvPr>
          <p:cNvSpPr txBox="1"/>
          <p:nvPr/>
        </p:nvSpPr>
        <p:spPr>
          <a:xfrm>
            <a:off x="2595880" y="2396570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7E25C-00A7-B885-3DD5-7FD616EF6030}"/>
              </a:ext>
            </a:extLst>
          </p:cNvPr>
          <p:cNvSpPr txBox="1"/>
          <p:nvPr/>
        </p:nvSpPr>
        <p:spPr>
          <a:xfrm>
            <a:off x="5763260" y="2288620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5960C-4559-C822-2F8A-31225E4B67F8}"/>
              </a:ext>
            </a:extLst>
          </p:cNvPr>
          <p:cNvSpPr txBox="1"/>
          <p:nvPr/>
        </p:nvSpPr>
        <p:spPr>
          <a:xfrm>
            <a:off x="2358390" y="5454853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42126-A0B3-9E34-D8AD-D400100F417E}"/>
              </a:ext>
            </a:extLst>
          </p:cNvPr>
          <p:cNvSpPr txBox="1"/>
          <p:nvPr/>
        </p:nvSpPr>
        <p:spPr>
          <a:xfrm>
            <a:off x="1581150" y="5166483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570A5-5BB8-F6EC-E9CB-718847BDBFE0}"/>
              </a:ext>
            </a:extLst>
          </p:cNvPr>
          <p:cNvSpPr txBox="1"/>
          <p:nvPr/>
        </p:nvSpPr>
        <p:spPr>
          <a:xfrm>
            <a:off x="1303782" y="4489275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166A66-9047-C731-BB73-0A2A158FF8BF}"/>
              </a:ext>
            </a:extLst>
          </p:cNvPr>
          <p:cNvGrpSpPr/>
          <p:nvPr/>
        </p:nvGrpSpPr>
        <p:grpSpPr>
          <a:xfrm>
            <a:off x="306372" y="1490240"/>
            <a:ext cx="8015468" cy="4399224"/>
            <a:chOff x="306372" y="1690688"/>
            <a:chExt cx="8015468" cy="43992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B2F8B2-836B-A70D-E337-B725FDF2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72" y="1690688"/>
              <a:ext cx="8015468" cy="43992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5E881F-6E0B-FA42-3D23-87C77BF8DE57}"/>
                </a:ext>
              </a:extLst>
            </p:cNvPr>
            <p:cNvSpPr txBox="1"/>
            <p:nvPr/>
          </p:nvSpPr>
          <p:spPr>
            <a:xfrm>
              <a:off x="4612079" y="4489276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0D99BB-63C3-1CC2-9D25-25277BA68E5D}"/>
                </a:ext>
              </a:extLst>
            </p:cNvPr>
            <p:cNvSpPr txBox="1"/>
            <p:nvPr/>
          </p:nvSpPr>
          <p:spPr>
            <a:xfrm>
              <a:off x="4849569" y="5043373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E2450-960D-D06A-7D5F-267CA4EA7E1F}"/>
                </a:ext>
              </a:extLst>
            </p:cNvPr>
            <p:cNvSpPr txBox="1"/>
            <p:nvPr/>
          </p:nvSpPr>
          <p:spPr>
            <a:xfrm>
              <a:off x="8084350" y="3782098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7FC67C-D7D9-AB1A-1C21-2D375F840FAD}"/>
                </a:ext>
              </a:extLst>
            </p:cNvPr>
            <p:cNvSpPr txBox="1"/>
            <p:nvPr/>
          </p:nvSpPr>
          <p:spPr>
            <a:xfrm>
              <a:off x="2076113" y="2741166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BAAD54-7C7E-50F8-812D-4F91CF0ECBA2}"/>
                </a:ext>
              </a:extLst>
            </p:cNvPr>
            <p:cNvSpPr txBox="1"/>
            <p:nvPr/>
          </p:nvSpPr>
          <p:spPr>
            <a:xfrm>
              <a:off x="2598083" y="2407156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3BC6B9-726C-F5E9-1B32-966D6A78E18C}"/>
                </a:ext>
              </a:extLst>
            </p:cNvPr>
            <p:cNvSpPr txBox="1"/>
            <p:nvPr/>
          </p:nvSpPr>
          <p:spPr>
            <a:xfrm>
              <a:off x="5765463" y="2299206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675EDE-B01A-E07C-1CBB-6C0AB1BAC05D}"/>
                </a:ext>
              </a:extLst>
            </p:cNvPr>
            <p:cNvSpPr txBox="1"/>
            <p:nvPr/>
          </p:nvSpPr>
          <p:spPr>
            <a:xfrm>
              <a:off x="2360593" y="5465439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B43F3-1D0D-0FDD-184E-0D57F7FB21D9}"/>
                </a:ext>
              </a:extLst>
            </p:cNvPr>
            <p:cNvSpPr txBox="1"/>
            <p:nvPr/>
          </p:nvSpPr>
          <p:spPr>
            <a:xfrm>
              <a:off x="1583353" y="5177069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E8775C-0A6C-8173-20DC-7A0E7B5B0F9A}"/>
                </a:ext>
              </a:extLst>
            </p:cNvPr>
            <p:cNvSpPr txBox="1"/>
            <p:nvPr/>
          </p:nvSpPr>
          <p:spPr>
            <a:xfrm>
              <a:off x="1305985" y="4499861"/>
              <a:ext cx="2374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noProof="0" dirty="0"/>
                <a:t>G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B2E612C-8CFC-5D1D-BF36-6288ED00448B}"/>
              </a:ext>
            </a:extLst>
          </p:cNvPr>
          <p:cNvSpPr txBox="1"/>
          <p:nvPr/>
        </p:nvSpPr>
        <p:spPr>
          <a:xfrm>
            <a:off x="306372" y="6184722"/>
            <a:ext cx="801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noProof="0" dirty="0">
                <a:solidFill>
                  <a:srgbClr val="FF0000"/>
                </a:solidFill>
              </a:rPr>
              <a:t>Remember the noise restriction: 45 dB(A) for rural villages, 60 dB(A) for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E5561-E17F-B8FE-5A48-25B08952C5D7}"/>
              </a:ext>
            </a:extLst>
          </p:cNvPr>
          <p:cNvSpPr txBox="1"/>
          <p:nvPr/>
        </p:nvSpPr>
        <p:spPr>
          <a:xfrm>
            <a:off x="258127" y="5883744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15: Noise calculation of our location [1]</a:t>
            </a:r>
          </a:p>
        </p:txBody>
      </p:sp>
    </p:spTree>
    <p:extLst>
      <p:ext uri="{BB962C8B-B14F-4D97-AF65-F5344CB8AC3E}">
        <p14:creationId xmlns:p14="http://schemas.microsoft.com/office/powerpoint/2010/main" val="88717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F80D-FCED-23DB-4CA6-4C2F78726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02D96C-B3D7-5D62-A04A-CA483D7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9" y="2059602"/>
            <a:ext cx="8090453" cy="358415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478438E6-88E2-9C92-5714-8F3B39B1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2863F3-5A2D-E17F-7BE4-33925AD8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7D464-7E94-E622-A0BD-528ECBFF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438A9-8ADC-9A7F-22F6-71739DAD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84D82F-257E-8606-EA7F-77CADFC75D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BC08588B-67B5-5D46-0E78-39DDC61BFAD4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E07C7D-A874-304C-1C19-F593359EB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660855"/>
              </p:ext>
            </p:extLst>
          </p:nvPr>
        </p:nvGraphicFramePr>
        <p:xfrm>
          <a:off x="8617351" y="1490240"/>
          <a:ext cx="3362444" cy="4662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611">
                  <a:extLst>
                    <a:ext uri="{9D8B030D-6E8A-4147-A177-3AD203B41FA5}">
                      <a16:colId xmlns:a16="http://schemas.microsoft.com/office/drawing/2014/main" val="1176280577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3117882319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611750719"/>
                    </a:ext>
                  </a:extLst>
                </a:gridCol>
                <a:gridCol w="840611">
                  <a:extLst>
                    <a:ext uri="{9D8B030D-6E8A-4147-A177-3AD203B41FA5}">
                      <a16:colId xmlns:a16="http://schemas.microsoft.com/office/drawing/2014/main" val="2045792678"/>
                    </a:ext>
                  </a:extLst>
                </a:gridCol>
              </a:tblGrid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Shadow [h/year]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Shadow</a:t>
                      </a:r>
                    </a:p>
                    <a:p>
                      <a:pPr algn="ctr"/>
                      <a:r>
                        <a:rPr lang="en-GB" sz="1100" noProof="0" dirty="0"/>
                        <a:t>[h/day]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Critical?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450043"/>
                  </a:ext>
                </a:extLst>
              </a:tr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55:42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889762"/>
                  </a:ext>
                </a:extLst>
              </a:tr>
              <a:tr h="364093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50:56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47039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20:54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233972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610934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96051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029291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16:51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217825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32:03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noProof="0" dirty="0"/>
                        <a:t>Yes</a:t>
                      </a:r>
                      <a:endParaRPr lang="en-GB" sz="11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491918"/>
                  </a:ext>
                </a:extLst>
              </a:tr>
              <a:tr h="501056"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noProof="0" dirty="0"/>
                        <a:t>6:33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0:19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noProof="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2247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C3BC705-6BD3-D6E3-C8DB-37E98A4C6BAD}"/>
              </a:ext>
            </a:extLst>
          </p:cNvPr>
          <p:cNvSpPr txBox="1"/>
          <p:nvPr/>
        </p:nvSpPr>
        <p:spPr>
          <a:xfrm>
            <a:off x="2272030" y="3135964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E6539-8558-E821-6520-B4435679DC4F}"/>
              </a:ext>
            </a:extLst>
          </p:cNvPr>
          <p:cNvSpPr txBox="1"/>
          <p:nvPr/>
        </p:nvSpPr>
        <p:spPr>
          <a:xfrm>
            <a:off x="2732197" y="2933018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A1344-297A-D6AA-5BBC-B8781C88569E}"/>
              </a:ext>
            </a:extLst>
          </p:cNvPr>
          <p:cNvSpPr txBox="1"/>
          <p:nvPr/>
        </p:nvSpPr>
        <p:spPr>
          <a:xfrm>
            <a:off x="4609031" y="2824131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119AF-98F6-3C47-0B90-7D5265277D1D}"/>
              </a:ext>
            </a:extLst>
          </p:cNvPr>
          <p:cNvSpPr txBox="1"/>
          <p:nvPr/>
        </p:nvSpPr>
        <p:spPr>
          <a:xfrm>
            <a:off x="2399825" y="5337932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94510-7D2A-51A4-C24B-F69E8C175E3C}"/>
              </a:ext>
            </a:extLst>
          </p:cNvPr>
          <p:cNvSpPr txBox="1"/>
          <p:nvPr/>
        </p:nvSpPr>
        <p:spPr>
          <a:xfrm>
            <a:off x="1712080" y="4892163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E500D6-18C1-195A-2886-12EC8D1F6180}"/>
              </a:ext>
            </a:extLst>
          </p:cNvPr>
          <p:cNvSpPr txBox="1"/>
          <p:nvPr/>
        </p:nvSpPr>
        <p:spPr>
          <a:xfrm>
            <a:off x="1393885" y="4501545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5C7419-A628-CED1-FA47-1D879CAA5559}"/>
              </a:ext>
            </a:extLst>
          </p:cNvPr>
          <p:cNvSpPr txBox="1"/>
          <p:nvPr/>
        </p:nvSpPr>
        <p:spPr>
          <a:xfrm>
            <a:off x="268879" y="5917926"/>
            <a:ext cx="809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noProof="0" dirty="0">
                <a:solidFill>
                  <a:srgbClr val="FF0000"/>
                </a:solidFill>
              </a:rPr>
              <a:t>Shadow restriction worst case: max. 30 h per year, max. 30 min per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4EF19-9CF7-9CF8-D660-2F9A122DADEE}"/>
              </a:ext>
            </a:extLst>
          </p:cNvPr>
          <p:cNvSpPr txBox="1"/>
          <p:nvPr/>
        </p:nvSpPr>
        <p:spPr>
          <a:xfrm>
            <a:off x="3701321" y="4645942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4EB4B-A0D2-0657-11B8-6F1AE3ACFE13}"/>
              </a:ext>
            </a:extLst>
          </p:cNvPr>
          <p:cNvSpPr txBox="1"/>
          <p:nvPr/>
        </p:nvSpPr>
        <p:spPr>
          <a:xfrm>
            <a:off x="4314105" y="4963028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6F603B-47E0-D7C9-AC50-14E346384E92}"/>
              </a:ext>
            </a:extLst>
          </p:cNvPr>
          <p:cNvSpPr txBox="1"/>
          <p:nvPr/>
        </p:nvSpPr>
        <p:spPr>
          <a:xfrm>
            <a:off x="6405033" y="4033388"/>
            <a:ext cx="2374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1000" noProof="0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45921-4AB6-B2F9-9D20-159AEA09438C}"/>
              </a:ext>
            </a:extLst>
          </p:cNvPr>
          <p:cNvSpPr txBox="1"/>
          <p:nvPr/>
        </p:nvSpPr>
        <p:spPr>
          <a:xfrm>
            <a:off x="268879" y="5644018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16: Shadow calculation of our location [1]</a:t>
            </a:r>
          </a:p>
        </p:txBody>
      </p:sp>
    </p:spTree>
    <p:extLst>
      <p:ext uri="{BB962C8B-B14F-4D97-AF65-F5344CB8AC3E}">
        <p14:creationId xmlns:p14="http://schemas.microsoft.com/office/powerpoint/2010/main" val="65162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69F45-8DD6-8CBA-C72F-0C9A1394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416D72-52DC-31A0-D0DE-0DA7CCC4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Transportation Study (Summary)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572E65-963F-FA52-4950-9926D178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E457CF-D2A1-C7CB-EB48-A290EABD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67173-FA77-6BB4-82C2-EE3C561F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FB96AC-8AD4-96D2-058B-1DB4F4AC7B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CC4356F6-AB81-4273-9526-7F1ABF681053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8" name="Picture 7" descr="A map of a mountain range&#10;&#10;AI-generated content may be incorrect.">
            <a:extLst>
              <a:ext uri="{FF2B5EF4-FFF2-40B4-BE49-F238E27FC236}">
                <a16:creationId xmlns:a16="http://schemas.microsoft.com/office/drawing/2014/main" id="{B1B054E1-CF0A-434A-2832-5A4F29EB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3290" r="3298" b="12923"/>
          <a:stretch>
            <a:fillRect/>
          </a:stretch>
        </p:blipFill>
        <p:spPr>
          <a:xfrm>
            <a:off x="1976437" y="1524781"/>
            <a:ext cx="8239126" cy="3686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E7EE4-344F-5D4D-C272-21FC9A420C19}"/>
              </a:ext>
            </a:extLst>
          </p:cNvPr>
          <p:cNvSpPr txBox="1"/>
          <p:nvPr/>
        </p:nvSpPr>
        <p:spPr>
          <a:xfrm>
            <a:off x="1976437" y="5417002"/>
            <a:ext cx="57388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Most of the components will be shipped to the port of Tartus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Main transportation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Two options for the final 10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A few challenges along the way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7181B8-F83B-85B8-B6BA-95BD1CF9EF50}"/>
              </a:ext>
            </a:extLst>
          </p:cNvPr>
          <p:cNvSpPr/>
          <p:nvPr/>
        </p:nvSpPr>
        <p:spPr>
          <a:xfrm>
            <a:off x="2878527" y="3429000"/>
            <a:ext cx="3524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7ABBCC-E76A-8F37-16BB-C12E1FA8B11D}"/>
              </a:ext>
            </a:extLst>
          </p:cNvPr>
          <p:cNvSpPr/>
          <p:nvPr/>
        </p:nvSpPr>
        <p:spPr>
          <a:xfrm>
            <a:off x="8212527" y="4419600"/>
            <a:ext cx="3524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EFEB31-9556-A170-6C29-4DDE05B99A64}"/>
              </a:ext>
            </a:extLst>
          </p:cNvPr>
          <p:cNvSpPr/>
          <p:nvPr/>
        </p:nvSpPr>
        <p:spPr>
          <a:xfrm>
            <a:off x="5500356" y="4419600"/>
            <a:ext cx="352425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9D4EB-36AC-6B41-EDB4-F25C75657E2E}"/>
              </a:ext>
            </a:extLst>
          </p:cNvPr>
          <p:cNvSpPr txBox="1"/>
          <p:nvPr/>
        </p:nvSpPr>
        <p:spPr>
          <a:xfrm>
            <a:off x="1895475" y="5169436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17: Screenshot main transportation route [8]</a:t>
            </a:r>
          </a:p>
        </p:txBody>
      </p:sp>
    </p:spTree>
    <p:extLst>
      <p:ext uri="{BB962C8B-B14F-4D97-AF65-F5344CB8AC3E}">
        <p14:creationId xmlns:p14="http://schemas.microsoft.com/office/powerpoint/2010/main" val="105642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8BE8-F581-5428-5472-E9B0F921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63180E-B708-F719-47E8-1E1C9A79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Transportation Study (Summary)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336979-F94B-81C8-03FA-4A6203A3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9B436-8948-8A1F-E144-9A2A727C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B4C1A0-C053-7FB7-E048-7482528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A38FC9-554E-E3C2-C827-2EDEC09094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E6D69895-D286-7339-9A89-3F1ADF98378C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C06EB-876C-4876-5D75-D6B6F9868954}"/>
              </a:ext>
            </a:extLst>
          </p:cNvPr>
          <p:cNvSpPr txBox="1"/>
          <p:nvPr/>
        </p:nvSpPr>
        <p:spPr>
          <a:xfrm>
            <a:off x="2092356" y="5848418"/>
            <a:ext cx="8007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Option 1 (yellow): Shorter way, but build of a new road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noProof="0" dirty="0"/>
              <a:t>Option 2 (blue): Longer way, few reinforcements still needed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80238E-E884-659E-518A-A964FCBE68C3}"/>
              </a:ext>
            </a:extLst>
          </p:cNvPr>
          <p:cNvGrpSpPr/>
          <p:nvPr/>
        </p:nvGrpSpPr>
        <p:grpSpPr>
          <a:xfrm>
            <a:off x="2092355" y="1394460"/>
            <a:ext cx="8007290" cy="4256543"/>
            <a:chOff x="2092355" y="1394460"/>
            <a:chExt cx="8007290" cy="42565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84AD13-83C3-9168-B0D1-025520FA6A59}"/>
                </a:ext>
              </a:extLst>
            </p:cNvPr>
            <p:cNvGrpSpPr/>
            <p:nvPr/>
          </p:nvGrpSpPr>
          <p:grpSpPr>
            <a:xfrm>
              <a:off x="2092355" y="1394460"/>
              <a:ext cx="8007290" cy="4256543"/>
              <a:chOff x="583057" y="275985"/>
              <a:chExt cx="9705944" cy="605607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2067D49-44B9-6FA2-96E3-A51876A0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057" y="275985"/>
                <a:ext cx="9705944" cy="605607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F7FFCB-C1EC-3637-2B4A-C0C50D8DBC85}"/>
                  </a:ext>
                </a:extLst>
              </p:cNvPr>
              <p:cNvCxnSpPr/>
              <p:nvPr/>
            </p:nvCxnSpPr>
            <p:spPr>
              <a:xfrm flipH="1" flipV="1">
                <a:off x="1828800" y="4477732"/>
                <a:ext cx="5043340" cy="1489435"/>
              </a:xfrm>
              <a:prstGeom prst="line">
                <a:avLst/>
              </a:prstGeom>
              <a:ln w="5080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82C08A-9316-057C-20F3-F900A6AF7A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8800" y="3638746"/>
                <a:ext cx="120770" cy="836296"/>
              </a:xfrm>
              <a:prstGeom prst="line">
                <a:avLst/>
              </a:prstGeom>
              <a:ln w="5080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EDCA919-7058-9704-157C-99E5AC5D0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2140" y="5898107"/>
                <a:ext cx="449410" cy="69060"/>
              </a:xfrm>
              <a:prstGeom prst="line">
                <a:avLst/>
              </a:prstGeom>
              <a:ln w="50800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576CEF-B21B-538A-AFA4-6EEC435606E0}"/>
                </a:ext>
              </a:extLst>
            </p:cNvPr>
            <p:cNvSpPr txBox="1"/>
            <p:nvPr/>
          </p:nvSpPr>
          <p:spPr>
            <a:xfrm rot="824406">
              <a:off x="4879123" y="4633246"/>
              <a:ext cx="7756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noProof="0" dirty="0">
                  <a:solidFill>
                    <a:srgbClr val="FFFF00"/>
                  </a:solidFill>
                </a:rPr>
                <a:t>Option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788312-387C-95EE-3B14-7B9BB7AFDB71}"/>
                </a:ext>
              </a:extLst>
            </p:cNvPr>
            <p:cNvSpPr txBox="1"/>
            <p:nvPr/>
          </p:nvSpPr>
          <p:spPr>
            <a:xfrm rot="20806964">
              <a:off x="3341449" y="3633937"/>
              <a:ext cx="7756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noProof="0" dirty="0">
                  <a:solidFill>
                    <a:srgbClr val="0070C0"/>
                  </a:solidFill>
                </a:rPr>
                <a:t>Option 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5E244E-6B94-A038-DECB-D426A5BA0AF5}"/>
              </a:ext>
            </a:extLst>
          </p:cNvPr>
          <p:cNvSpPr txBox="1"/>
          <p:nvPr/>
        </p:nvSpPr>
        <p:spPr>
          <a:xfrm>
            <a:off x="2092355" y="5644864"/>
            <a:ext cx="4200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18: Screenshot main transportation route [8]</a:t>
            </a:r>
          </a:p>
        </p:txBody>
      </p:sp>
    </p:spTree>
    <p:extLst>
      <p:ext uri="{BB962C8B-B14F-4D97-AF65-F5344CB8AC3E}">
        <p14:creationId xmlns:p14="http://schemas.microsoft.com/office/powerpoint/2010/main" val="170798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2038-1662-44C0-4024-779714D6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20099E-4E4D-2370-59F4-7A57EC66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Tasks of the week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4FC19F-9DC0-32C4-8FD5-DD7BABF4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81A4B-7741-F1FA-124D-7A7B40F1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A7793D-D3E2-FE91-C365-36C5FC95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A6DB4-5F6C-730F-3314-D1A10A68E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AB3B52C8-DCB7-8FF9-9B17-A00EF572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9273"/>
            <a:ext cx="10515599" cy="5153602"/>
          </a:xfrm>
        </p:spPr>
        <p:txBody>
          <a:bodyPr anchor="t"/>
          <a:lstStyle/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b="1" noProof="0" dirty="0"/>
              <a:t>Overall task: </a:t>
            </a:r>
          </a:p>
          <a:p>
            <a:pPr marL="0" indent="0">
              <a:buNone/>
            </a:pP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noProof="0" dirty="0"/>
              <a:t>Developing the simulation in </a:t>
            </a:r>
            <a:r>
              <a:rPr lang="en-GB" noProof="0" dirty="0" err="1"/>
              <a:t>WindPro</a:t>
            </a:r>
            <a:r>
              <a:rPr lang="en-GB" noProof="0" dirty="0"/>
              <a:t> and getting the results for the AEP.</a:t>
            </a:r>
          </a:p>
          <a:p>
            <a:pPr marL="0" indent="0">
              <a:buNone/>
            </a:pPr>
            <a:endParaRPr lang="en-GB" noProof="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Week 7: Update Wind Resource Data, MCP + </a:t>
            </a:r>
            <a:r>
              <a:rPr lang="en-GB" noProof="0" dirty="0" err="1"/>
              <a:t>ResGen</a:t>
            </a:r>
            <a:r>
              <a:rPr lang="en-GB" noProof="0" dirty="0"/>
              <a:t>,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Week 8: Calculate the first AEP calculation, develop a first WF Layout, Earthquake research,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Week 9: Define the Power Curve of the Optimus WTG, insert the turbine Data of Optimus, first calculation of the AEP of Optimus,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noProof="0" dirty="0"/>
              <a:t>Week 10: Performing the noise and shadow calculation of the single Optimus Turbine and defining the final available Windfarm area at our location.</a:t>
            </a:r>
          </a:p>
        </p:txBody>
      </p:sp>
    </p:spTree>
    <p:extLst>
      <p:ext uri="{BB962C8B-B14F-4D97-AF65-F5344CB8AC3E}">
        <p14:creationId xmlns:p14="http://schemas.microsoft.com/office/powerpoint/2010/main" val="404080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C1AE-65ED-1DF2-F882-5CB64103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33DC777-6477-6D5B-913E-AFAB6F31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937"/>
          </a:xfrm>
        </p:spPr>
        <p:txBody>
          <a:bodyPr anchor="b"/>
          <a:lstStyle/>
          <a:p>
            <a:r>
              <a:rPr lang="en-GB" noProof="0" dirty="0"/>
              <a:t>Transportation Study (Summary)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71CD5-7BB6-6DD3-7810-0E2658FE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8A4F8-660A-C6BE-BCF8-BECFBD77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F6404E-C957-3351-4F22-29AFBEB5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35361B-15B3-9654-1377-ED1643D969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43C6992-FCB1-C647-C3B9-DB66F89154E3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2ACE0E-AE90-8C2B-C8EB-934BD53E4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02995"/>
              </p:ext>
            </p:extLst>
          </p:nvPr>
        </p:nvGraphicFramePr>
        <p:xfrm>
          <a:off x="882145" y="1986021"/>
          <a:ext cx="4843464" cy="425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0366">
                  <a:extLst>
                    <a:ext uri="{9D8B030D-6E8A-4147-A177-3AD203B41FA5}">
                      <a16:colId xmlns:a16="http://schemas.microsoft.com/office/drawing/2014/main" val="1176280577"/>
                    </a:ext>
                  </a:extLst>
                </a:gridCol>
                <a:gridCol w="1113098">
                  <a:extLst>
                    <a:ext uri="{9D8B030D-6E8A-4147-A177-3AD203B41FA5}">
                      <a16:colId xmlns:a16="http://schemas.microsoft.com/office/drawing/2014/main" val="3117882319"/>
                    </a:ext>
                  </a:extLst>
                </a:gridCol>
              </a:tblGrid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Challenges/Limitations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450043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Military Checkpoints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889762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Bridge reinforcement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470395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Block/Material removal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233972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Road improvement measures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610934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Electrical wire removal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13916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Rerouting (new road)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827512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Bridge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4.75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733877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Road width (country road, single)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3.75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72799"/>
                  </a:ext>
                </a:extLst>
              </a:tr>
              <a:tr h="425842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Road width (Highway M1, two lines)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/>
                        <a:t>7.50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4450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06280F-1114-C5F9-7485-2349CA355DA4}"/>
              </a:ext>
            </a:extLst>
          </p:cNvPr>
          <p:cNvSpPr txBox="1"/>
          <p:nvPr/>
        </p:nvSpPr>
        <p:spPr>
          <a:xfrm>
            <a:off x="838199" y="1465698"/>
            <a:ext cx="690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Transport challenges from the Tartus port to the final location:</a:t>
            </a:r>
          </a:p>
        </p:txBody>
      </p:sp>
      <p:pic>
        <p:nvPicPr>
          <p:cNvPr id="10" name="صورة 2">
            <a:extLst>
              <a:ext uri="{FF2B5EF4-FFF2-40B4-BE49-F238E27FC236}">
                <a16:creationId xmlns:a16="http://schemas.microsoft.com/office/drawing/2014/main" id="{5CC4AF34-9EFD-E11A-EF2C-D1DD4F54B4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3933" y="4684648"/>
            <a:ext cx="2740438" cy="1565431"/>
          </a:xfrm>
          <a:prstGeom prst="rect">
            <a:avLst/>
          </a:prstGeom>
        </p:spPr>
      </p:pic>
      <p:pic>
        <p:nvPicPr>
          <p:cNvPr id="11" name="صورة 5">
            <a:extLst>
              <a:ext uri="{FF2B5EF4-FFF2-40B4-BE49-F238E27FC236}">
                <a16:creationId xmlns:a16="http://schemas.microsoft.com/office/drawing/2014/main" id="{90FC7F49-9C8E-0899-132E-5F17B690B8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33" y="1394460"/>
            <a:ext cx="2728961" cy="1407731"/>
          </a:xfrm>
          <a:prstGeom prst="rect">
            <a:avLst/>
          </a:prstGeom>
        </p:spPr>
      </p:pic>
      <p:pic>
        <p:nvPicPr>
          <p:cNvPr id="13" name="صورة 20">
            <a:extLst>
              <a:ext uri="{FF2B5EF4-FFF2-40B4-BE49-F238E27FC236}">
                <a16:creationId xmlns:a16="http://schemas.microsoft.com/office/drawing/2014/main" id="{576D7133-1133-6B03-11BE-C54775EC0C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3933" y="3026219"/>
            <a:ext cx="2740439" cy="1431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صورة 26">
            <a:extLst>
              <a:ext uri="{FF2B5EF4-FFF2-40B4-BE49-F238E27FC236}">
                <a16:creationId xmlns:a16="http://schemas.microsoft.com/office/drawing/2014/main" id="{F04F975E-7DE7-4CBA-346A-FEE327FFFCE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70683" y="2050444"/>
            <a:ext cx="2752697" cy="175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صورة 35">
            <a:extLst>
              <a:ext uri="{FF2B5EF4-FFF2-40B4-BE49-F238E27FC236}">
                <a16:creationId xmlns:a16="http://schemas.microsoft.com/office/drawing/2014/main" id="{5DE90B64-3866-0A51-AB4F-930DBD407E9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70683" y="3988730"/>
            <a:ext cx="2742188" cy="205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509CA0-0FF9-445F-616C-A6CADB6774B0}"/>
              </a:ext>
            </a:extLst>
          </p:cNvPr>
          <p:cNvSpPr txBox="1"/>
          <p:nvPr/>
        </p:nvSpPr>
        <p:spPr>
          <a:xfrm>
            <a:off x="6268934" y="6022901"/>
            <a:ext cx="2742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noProof="0" dirty="0"/>
              <a:t>Figure 19: Pictures of road challenges [9]</a:t>
            </a:r>
          </a:p>
        </p:txBody>
      </p:sp>
    </p:spTree>
    <p:extLst>
      <p:ext uri="{BB962C8B-B14F-4D97-AF65-F5344CB8AC3E}">
        <p14:creationId xmlns:p14="http://schemas.microsoft.com/office/powerpoint/2010/main" val="253602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A69D-3804-C5C9-8E6E-FA4353C7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CEFAC65-A133-1B56-539D-CAF03397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Research Earthquake Situation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4A51AD-8710-8C33-EEFA-280B4CF3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54DE5-0121-83FF-EA9B-B945F55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9D4705-0957-A6F4-1872-F544EF19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9DB4FB-27CF-716B-27F9-257FBF3816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1FD284-87FE-D85F-B9C3-E8072BEE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90781" cy="4802187"/>
          </a:xfrm>
        </p:spPr>
        <p:txBody>
          <a:bodyPr>
            <a:normAutofit/>
          </a:bodyPr>
          <a:lstStyle/>
          <a:p>
            <a:r>
              <a:rPr lang="en-GB" sz="2000" noProof="0" dirty="0"/>
              <a:t>Guideline or Recommended Practise: “DNV-RP-0585: Seismic design of wind power plants” [3]</a:t>
            </a:r>
          </a:p>
          <a:p>
            <a:r>
              <a:rPr lang="en-GB" sz="2000" noProof="0" dirty="0"/>
              <a:t>Not focusing on the Richter scale</a:t>
            </a:r>
          </a:p>
          <a:p>
            <a:r>
              <a:rPr lang="en-GB" sz="2000" noProof="0" dirty="0"/>
              <a:t>Analysis will be based on the </a:t>
            </a:r>
            <a:r>
              <a:rPr lang="en-GB" sz="2000" b="1" noProof="0" dirty="0"/>
              <a:t>Probabilistic Seismic Hazard Analysis</a:t>
            </a:r>
            <a:r>
              <a:rPr lang="en-GB" sz="2000" noProof="0" dirty="0"/>
              <a:t> (PSHA)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noProof="0" dirty="0"/>
              <a:t>Needs the input of the </a:t>
            </a:r>
            <a:r>
              <a:rPr lang="en-GB" b="1" noProof="0" dirty="0"/>
              <a:t>Peak Ground Acceleration </a:t>
            </a:r>
            <a:r>
              <a:rPr lang="en-GB" noProof="0" dirty="0"/>
              <a:t>(PGA)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noProof="0" dirty="0"/>
          </a:p>
          <a:p>
            <a:r>
              <a:rPr lang="en-GB" sz="2000" noProof="0" dirty="0"/>
              <a:t>Extreme scenario needs to withstand the max earthquake for 475 years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noProof="0" dirty="0"/>
              <a:t>Return period of the max earthquake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noProof="0" dirty="0"/>
              <a:t>Defined as the standard Ultimate Limit State (ULS)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GB" noProof="0" dirty="0"/>
          </a:p>
          <a:p>
            <a:r>
              <a:rPr lang="en-GB" sz="2000" noProof="0" dirty="0"/>
              <a:t>For our analysis: </a:t>
            </a:r>
            <a:r>
              <a:rPr lang="en-GB" sz="2000" b="1" noProof="0" dirty="0"/>
              <a:t>Response Spectrum Analysis </a:t>
            </a:r>
            <a:r>
              <a:rPr lang="en-GB" sz="2000" noProof="0" dirty="0"/>
              <a:t>(RSA)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noProof="0" dirty="0"/>
              <a:t>A simplified, widely used method, based on PGA</a:t>
            </a:r>
          </a:p>
          <a:p>
            <a:pPr lvl="1"/>
            <a:endParaRPr lang="en-GB" noProof="0" dirty="0"/>
          </a:p>
          <a:p>
            <a:r>
              <a:rPr lang="en-GB" sz="2000" noProof="0" dirty="0"/>
              <a:t>The </a:t>
            </a:r>
            <a:r>
              <a:rPr lang="en-GB" sz="2000" b="1" noProof="0" dirty="0"/>
              <a:t>PGA</a:t>
            </a:r>
            <a:r>
              <a:rPr lang="en-GB" sz="2000" noProof="0" dirty="0"/>
              <a:t> for the </a:t>
            </a:r>
            <a:r>
              <a:rPr lang="en-GB" sz="2000" b="1" noProof="0" dirty="0"/>
              <a:t>Homs District </a:t>
            </a:r>
            <a:r>
              <a:rPr lang="en-GB" sz="2000" noProof="0" dirty="0"/>
              <a:t>is </a:t>
            </a:r>
            <a:r>
              <a:rPr lang="en-GB" sz="2000" b="1" noProof="0" dirty="0"/>
              <a:t>0.38</a:t>
            </a:r>
            <a:r>
              <a:rPr lang="en-GB" sz="2000" noProof="0" dirty="0"/>
              <a:t> to </a:t>
            </a:r>
            <a:r>
              <a:rPr lang="en-GB" sz="2000" b="1" noProof="0" dirty="0"/>
              <a:t>0.40 g. </a:t>
            </a:r>
            <a:r>
              <a:rPr lang="en-GB" sz="2000" noProof="0" dirty="0"/>
              <a:t>[4], [5]</a:t>
            </a:r>
          </a:p>
        </p:txBody>
      </p:sp>
    </p:spTree>
    <p:extLst>
      <p:ext uri="{BB962C8B-B14F-4D97-AF65-F5344CB8AC3E}">
        <p14:creationId xmlns:p14="http://schemas.microsoft.com/office/powerpoint/2010/main" val="1914563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7F068-18C7-72E4-CC1F-DB98751D6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4BEE31C-57AB-3F10-5872-2644B38B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Clarification of the cost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8EADDF-57FC-51DC-67D8-F096E150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CA1CA3-30F9-16B2-0D9F-DE92C4A0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85C75D-F57C-C3A1-7B08-71E4C0FD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D55F3-BAB6-04F3-16A1-1705B69785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716E9-DDFD-7A58-6007-94CE1939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690781" cy="4348163"/>
          </a:xfrm>
        </p:spPr>
        <p:txBody>
          <a:bodyPr>
            <a:normAutofit lnSpcReduction="10000"/>
          </a:bodyPr>
          <a:lstStyle/>
          <a:p>
            <a:r>
              <a:rPr lang="en-GB" sz="2000" noProof="0" dirty="0"/>
              <a:t>We will summarise the total cost of the turbine</a:t>
            </a:r>
          </a:p>
          <a:p>
            <a:r>
              <a:rPr lang="en-GB" sz="2000" noProof="0" dirty="0"/>
              <a:t>We will calculate the transportation cost to our location</a:t>
            </a:r>
          </a:p>
          <a:p>
            <a:r>
              <a:rPr lang="en-GB" sz="2000" noProof="0" dirty="0"/>
              <a:t>We will calculate the LCOE of the single turbine and a possible windfarm</a:t>
            </a:r>
          </a:p>
          <a:p>
            <a:endParaRPr lang="en-GB" sz="2000" noProof="0" dirty="0"/>
          </a:p>
          <a:p>
            <a:pPr marL="0" indent="0">
              <a:buNone/>
            </a:pPr>
            <a:r>
              <a:rPr lang="en-GB" sz="2000" noProof="0" dirty="0"/>
              <a:t>But therefore…</a:t>
            </a:r>
          </a:p>
          <a:p>
            <a:pPr marL="0" indent="0">
              <a:buNone/>
            </a:pPr>
            <a:endParaRPr lang="en-GB" sz="2000" noProof="0" dirty="0"/>
          </a:p>
          <a:p>
            <a:r>
              <a:rPr lang="en-GB" sz="2000" noProof="0" dirty="0"/>
              <a:t>You need to give us the total cost (final) of your components </a:t>
            </a:r>
            <a:r>
              <a:rPr lang="en-GB" sz="2000" b="1" noProof="0" dirty="0"/>
              <a:t>AND</a:t>
            </a:r>
          </a:p>
          <a:p>
            <a:r>
              <a:rPr lang="en-GB" sz="2000" noProof="0" dirty="0"/>
              <a:t>You need to tell us where you will produce or buy the component!</a:t>
            </a:r>
          </a:p>
          <a:p>
            <a:endParaRPr lang="en-GB" sz="2000" noProof="0" dirty="0"/>
          </a:p>
          <a:p>
            <a:pPr marL="0" indent="0">
              <a:buNone/>
            </a:pPr>
            <a:endParaRPr lang="en-GB" sz="2000" noProof="0" dirty="0"/>
          </a:p>
          <a:p>
            <a:pPr marL="0" indent="0" algn="ctr">
              <a:buNone/>
            </a:pPr>
            <a:r>
              <a:rPr lang="en-GB" sz="2000" noProof="0" dirty="0">
                <a:sym typeface="Wingdings" panose="05000000000000000000" pitchFamily="2" charset="2"/>
              </a:rPr>
              <a:t> If you need any </a:t>
            </a:r>
            <a:r>
              <a:rPr lang="en-GB" sz="2000" b="1" noProof="0" dirty="0">
                <a:sym typeface="Wingdings" panose="05000000000000000000" pitchFamily="2" charset="2"/>
              </a:rPr>
              <a:t>help or guidance </a:t>
            </a:r>
            <a:r>
              <a:rPr lang="en-GB" sz="2000" noProof="0" dirty="0">
                <a:sym typeface="Wingdings" panose="05000000000000000000" pitchFamily="2" charset="2"/>
              </a:rPr>
              <a:t>for the cost analysis, please </a:t>
            </a:r>
            <a:r>
              <a:rPr lang="en-GB" sz="2000" b="1" noProof="0" dirty="0">
                <a:sym typeface="Wingdings" panose="05000000000000000000" pitchFamily="2" charset="2"/>
              </a:rPr>
              <a:t>let us know</a:t>
            </a:r>
            <a:r>
              <a:rPr lang="en-GB" sz="2000" noProof="0" dirty="0">
                <a:sym typeface="Wingdings" panose="05000000000000000000" pitchFamily="2" charset="2"/>
              </a:rPr>
              <a:t>!</a:t>
            </a:r>
            <a:endParaRPr lang="en-GB" sz="2000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EB46A-A101-7257-38EB-3D39ABE2CBED}"/>
              </a:ext>
            </a:extLst>
          </p:cNvPr>
          <p:cNvSpPr/>
          <p:nvPr/>
        </p:nvSpPr>
        <p:spPr>
          <a:xfrm>
            <a:off x="838200" y="1552575"/>
            <a:ext cx="8429625" cy="13255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AEB46-96DD-E7F9-1E58-23ED28C10D5B}"/>
              </a:ext>
            </a:extLst>
          </p:cNvPr>
          <p:cNvSpPr/>
          <p:nvPr/>
        </p:nvSpPr>
        <p:spPr>
          <a:xfrm>
            <a:off x="838200" y="3562350"/>
            <a:ext cx="8429625" cy="132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DE94C-E6CB-2D75-4827-96BB7536481F}"/>
              </a:ext>
            </a:extLst>
          </p:cNvPr>
          <p:cNvSpPr txBox="1"/>
          <p:nvPr/>
        </p:nvSpPr>
        <p:spPr>
          <a:xfrm>
            <a:off x="9515376" y="1953746"/>
            <a:ext cx="183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noProof="0" dirty="0">
                <a:solidFill>
                  <a:schemeClr val="accent1"/>
                </a:solidFill>
              </a:rPr>
              <a:t>Our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0AF68-F58C-79EB-1548-EB4D77A08C76}"/>
              </a:ext>
            </a:extLst>
          </p:cNvPr>
          <p:cNvSpPr txBox="1"/>
          <p:nvPr/>
        </p:nvSpPr>
        <p:spPr>
          <a:xfrm>
            <a:off x="9515376" y="3864768"/>
            <a:ext cx="183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noProof="0" dirty="0">
                <a:solidFill>
                  <a:srgbClr val="FF0000"/>
                </a:solidFill>
              </a:rPr>
              <a:t>Your task</a:t>
            </a:r>
          </a:p>
        </p:txBody>
      </p:sp>
    </p:spTree>
    <p:extLst>
      <p:ext uri="{BB962C8B-B14F-4D97-AF65-F5344CB8AC3E}">
        <p14:creationId xmlns:p14="http://schemas.microsoft.com/office/powerpoint/2010/main" val="55651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BFA68-53BF-21F5-DCAC-3503F24C2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25ABA66-9F0A-2C53-35DA-A1B2B207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937"/>
          </a:xfrm>
        </p:spPr>
        <p:txBody>
          <a:bodyPr anchor="b"/>
          <a:lstStyle/>
          <a:p>
            <a:r>
              <a:rPr lang="en-GB" noProof="0" dirty="0"/>
              <a:t>Next Steps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8A247-2757-B195-0718-188799BE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22DD7-2037-1D14-1FB9-A8C670A6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D5298A-7592-A7FF-0595-C113C601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4872F-55E3-7766-62DE-94387145CB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0D3DFD3-9263-5175-C136-643E6A219C7A}"/>
              </a:ext>
            </a:extLst>
          </p:cNvPr>
          <p:cNvSpPr txBox="1">
            <a:spLocks/>
          </p:cNvSpPr>
          <p:nvPr/>
        </p:nvSpPr>
        <p:spPr>
          <a:xfrm>
            <a:off x="838201" y="1468388"/>
            <a:ext cx="9983770" cy="50244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59F4B-C7FE-BCFA-1379-446586424CE1}"/>
              </a:ext>
            </a:extLst>
          </p:cNvPr>
          <p:cNvSpPr txBox="1"/>
          <p:nvPr/>
        </p:nvSpPr>
        <p:spPr>
          <a:xfrm>
            <a:off x="838200" y="1874529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/>
              <a:t>The next steps for our Team:</a:t>
            </a:r>
          </a:p>
          <a:p>
            <a:endParaRPr lang="en-GB" sz="2000" noProof="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noProof="0" dirty="0"/>
              <a:t>Transportation cost analysis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noProof="0" dirty="0"/>
              <a:t>Meeting with experts regarding the permitting process in Syria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noProof="0" dirty="0"/>
              <a:t>Development of a possible windfarm at our location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noProof="0" dirty="0"/>
              <a:t>Cable routing to the substation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000" noProof="0" dirty="0"/>
              <a:t>Progressing the detailed LCOE calculation</a:t>
            </a:r>
          </a:p>
          <a:p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20731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Bibliography – Project Development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865F91-3B7F-A23E-4E8C-5D5BEA1589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/>
            </a:lvl1pPr>
          </a:lstStyle>
          <a:p>
            <a:pPr>
              <a:defRPr/>
            </a:pPr>
            <a:r>
              <a:rPr lang="en-GB" noProof="0" dirty="0"/>
              <a:t>[1] </a:t>
            </a:r>
            <a:r>
              <a:rPr lang="en-GB" noProof="0" dirty="0" err="1"/>
              <a:t>WindPro</a:t>
            </a:r>
            <a:r>
              <a:rPr lang="en-GB" noProof="0" dirty="0"/>
              <a:t>, University License for </a:t>
            </a:r>
            <a:r>
              <a:rPr lang="en-GB" noProof="0" dirty="0" err="1"/>
              <a:t>WindPro</a:t>
            </a:r>
            <a:r>
              <a:rPr lang="en-GB" noProof="0" dirty="0"/>
              <a:t> [Software] (latest on 09.11.25)</a:t>
            </a:r>
          </a:p>
          <a:p>
            <a:pPr>
              <a:defRPr/>
            </a:pPr>
            <a:r>
              <a:rPr lang="en-GB" noProof="0" dirty="0"/>
              <a:t>[2] Google Gemini, Student License for Gemini [AI] (latest on 08.11.25)</a:t>
            </a:r>
          </a:p>
          <a:p>
            <a:pPr>
              <a:defRPr/>
            </a:pPr>
            <a:r>
              <a:rPr lang="en-GB" noProof="0" dirty="0"/>
              <a:t>[3] DNV, </a:t>
            </a:r>
            <a:r>
              <a:rPr lang="en-GB" noProof="0" dirty="0">
                <a:hlinkClick r:id="rId2"/>
              </a:rPr>
              <a:t>DNV-RP-0585 Seismic design of wind power plants</a:t>
            </a:r>
            <a:r>
              <a:rPr lang="en-GB" noProof="0" dirty="0"/>
              <a:t>, (latest 12.11.25)</a:t>
            </a:r>
          </a:p>
          <a:p>
            <a:pPr>
              <a:defRPr/>
            </a:pPr>
            <a:r>
              <a:rPr lang="en-GB" noProof="0" dirty="0"/>
              <a:t>[4] ResearchGate, Seismic Hazard Assessment of Syria, </a:t>
            </a:r>
            <a:r>
              <a:rPr lang="en-GB" noProof="0" dirty="0">
                <a:hlinkClick r:id="rId3"/>
              </a:rPr>
              <a:t>https://www.researchgate.net/profile/Raed-Ahmad-2/publication/286870802_Seismic_Hazard_Assessment_of_Syria/links/566ead0308ae430ab5003171/Seismic-Hazard-Assessment-of-Syria.pdf</a:t>
            </a:r>
            <a:r>
              <a:rPr lang="en-GB" noProof="0" dirty="0"/>
              <a:t> , (latest 12.11.25)</a:t>
            </a:r>
          </a:p>
          <a:p>
            <a:pPr>
              <a:defRPr/>
            </a:pPr>
            <a:r>
              <a:rPr lang="en-GB" noProof="0" dirty="0"/>
              <a:t>[5] Scientific Research, Re-Evaluation of Seismic Hazard of Syria </a:t>
            </a:r>
            <a:r>
              <a:rPr lang="en-GB" noProof="0" dirty="0">
                <a:hlinkClick r:id="rId4"/>
              </a:rPr>
              <a:t>https://www.scirp.org/pdf/ijg20120400008_81946431.pdf</a:t>
            </a:r>
            <a:r>
              <a:rPr lang="en-GB" noProof="0" dirty="0"/>
              <a:t> , (latest 12.11.25)</a:t>
            </a:r>
          </a:p>
          <a:p>
            <a:pPr>
              <a:defRPr/>
            </a:pPr>
            <a:r>
              <a:rPr lang="en-GB" noProof="0" dirty="0"/>
              <a:t>[6] QGIS, Public Software of QGIS [Software]</a:t>
            </a:r>
          </a:p>
          <a:p>
            <a:pPr>
              <a:defRPr/>
            </a:pPr>
            <a:r>
              <a:rPr lang="en-GB" noProof="0" dirty="0"/>
              <a:t>[7] Lecture notes of “Project Development“ and “Advanced Windfarm Planning“</a:t>
            </a:r>
          </a:p>
          <a:p>
            <a:pPr>
              <a:defRPr/>
            </a:pPr>
            <a:r>
              <a:rPr lang="en-GB" noProof="0" dirty="0"/>
              <a:t>[8] Google, Google Maps. [Online]. Available: </a:t>
            </a:r>
            <a:r>
              <a:rPr lang="en-GB" noProof="0" dirty="0">
                <a:hlinkClick r:id="rId5"/>
              </a:rPr>
              <a:t>https://maps.google.com</a:t>
            </a:r>
            <a:endParaRPr lang="en-GB" noProof="0" dirty="0"/>
          </a:p>
          <a:p>
            <a:pPr>
              <a:defRPr/>
            </a:pPr>
            <a:r>
              <a:rPr lang="en-GB" noProof="0" dirty="0"/>
              <a:t>[9] Pictures of Road Condition Port Tartus to Homs, Document Uni Damaskus  </a:t>
            </a:r>
          </a:p>
          <a:p>
            <a:pPr>
              <a:defRPr/>
            </a:pPr>
            <a:endParaRPr lang="en-GB" noProof="0" dirty="0"/>
          </a:p>
          <a:p>
            <a:pPr>
              <a:defRPr/>
            </a:pPr>
            <a:r>
              <a:rPr lang="en-GB" noProof="0" dirty="0">
                <a:sym typeface="Wingdings" panose="05000000000000000000" pitchFamily="2" charset="2"/>
              </a:rPr>
              <a:t> Simulation developed with the help of AI.</a:t>
            </a:r>
            <a:endParaRPr lang="en-GB" noProof="0" dirty="0"/>
          </a:p>
          <a:p>
            <a:pPr>
              <a:defRPr/>
            </a:pPr>
            <a:endParaRPr lang="en-GB" kern="0" noProof="0" dirty="0">
              <a:solidFill>
                <a:srgbClr val="000000"/>
              </a:solidFill>
            </a:endParaRPr>
          </a:p>
          <a:p>
            <a:pPr>
              <a:defRPr/>
            </a:pPr>
            <a:endParaRPr lang="en-GB" noProof="0" dirty="0"/>
          </a:p>
          <a:p>
            <a:pPr>
              <a:defRPr/>
            </a:pPr>
            <a:endParaRPr lang="en-GB" noProof="0" dirty="0"/>
          </a:p>
          <a:p>
            <a:pPr>
              <a:defRPr/>
            </a:pPr>
            <a:endParaRPr lang="en-GB" noProof="0" dirty="0"/>
          </a:p>
          <a:p>
            <a:pPr lvl="0">
              <a:defRPr/>
            </a:pPr>
            <a:endParaRPr lang="en-GB" noProof="0" dirty="0"/>
          </a:p>
          <a:p>
            <a:pPr lvl="0">
              <a:defRPr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4AB0-3878-A516-F642-28CCBE0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DFB2A6-7299-D372-B204-BB6FB0F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F406C-F4F1-C2AF-E05C-C851A90D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941216-C1E9-F8FC-7781-0B9042FF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F1366C-2DA8-EA50-8FDB-87203266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D80D60-9C6C-0FAD-0010-CBF85E13DC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16A4F417-E331-903E-CAE3-7C8DE03D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9273"/>
            <a:ext cx="10515600" cy="5153602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GB" b="1" noProof="0" dirty="0"/>
              <a:t>Update</a:t>
            </a:r>
            <a:r>
              <a:rPr lang="en-GB" noProof="0" dirty="0"/>
              <a:t> on the </a:t>
            </a:r>
            <a:r>
              <a:rPr lang="en-GB" b="1" noProof="0" dirty="0"/>
              <a:t>Wind </a:t>
            </a:r>
            <a:r>
              <a:rPr lang="en-GB" b="1" noProof="0" dirty="0" err="1"/>
              <a:t>Ressource</a:t>
            </a:r>
            <a:r>
              <a:rPr lang="en-GB" b="1" noProof="0" dirty="0"/>
              <a:t> Implementation </a:t>
            </a:r>
            <a:r>
              <a:rPr lang="en-GB" noProof="0" dirty="0"/>
              <a:t>in the </a:t>
            </a:r>
            <a:r>
              <a:rPr lang="en-GB" noProof="0" dirty="0" err="1"/>
              <a:t>WindPro</a:t>
            </a:r>
            <a:r>
              <a:rPr lang="en-GB" noProof="0" dirty="0"/>
              <a:t> model:</a:t>
            </a:r>
          </a:p>
          <a:p>
            <a:pPr marL="457200" lvl="1" indent="0">
              <a:buNone/>
            </a:pPr>
            <a:endParaRPr lang="en-GB" noProof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noProof="0" dirty="0"/>
              <a:t>Implementing of the measured data from the met mast in 2006</a:t>
            </a:r>
          </a:p>
          <a:p>
            <a:pPr lvl="2"/>
            <a:r>
              <a:rPr lang="en-GB" sz="1600" noProof="0" dirty="0"/>
              <a:t>Complex, due to special format for the input data in </a:t>
            </a:r>
            <a:r>
              <a:rPr lang="en-GB" sz="1600" noProof="0" dirty="0" err="1"/>
              <a:t>WindPro</a:t>
            </a:r>
            <a:endParaRPr lang="en-GB" sz="1600" noProof="0" dirty="0"/>
          </a:p>
          <a:p>
            <a:pPr lvl="2"/>
            <a:r>
              <a:rPr lang="en-GB" sz="1600" noProof="0" dirty="0"/>
              <a:t>Developing of a new Excel format with correct values</a:t>
            </a:r>
          </a:p>
          <a:p>
            <a:pPr lvl="2"/>
            <a:r>
              <a:rPr lang="en-GB" sz="1600" noProof="0" dirty="0"/>
              <a:t>Lots of problems due to different format requirements in </a:t>
            </a:r>
            <a:r>
              <a:rPr lang="en-GB" sz="1600" noProof="0" dirty="0" err="1"/>
              <a:t>WindPro</a:t>
            </a:r>
            <a:r>
              <a:rPr lang="en-GB" sz="1600" noProof="0" dirty="0"/>
              <a:t> </a:t>
            </a:r>
          </a:p>
          <a:p>
            <a:pPr lvl="2"/>
            <a:r>
              <a:rPr lang="en-GB" sz="1600" noProof="0" dirty="0"/>
              <a:t>Transferring into a CSV-file for compliance with </a:t>
            </a:r>
            <a:r>
              <a:rPr lang="en-GB" sz="1600" noProof="0" dirty="0" err="1"/>
              <a:t>WindPro</a:t>
            </a:r>
            <a:r>
              <a:rPr lang="en-GB" sz="1600" noProof="0" dirty="0"/>
              <a:t> requirement </a:t>
            </a:r>
          </a:p>
          <a:p>
            <a:pPr marL="914400" lvl="2" indent="0">
              <a:buNone/>
            </a:pPr>
            <a:endParaRPr lang="en-GB" sz="1600" noProof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noProof="0" dirty="0"/>
              <a:t>Performing an MCP Analysis (Measure, Correlate, Predict)</a:t>
            </a:r>
          </a:p>
          <a:p>
            <a:pPr lvl="2"/>
            <a:r>
              <a:rPr lang="en-GB" sz="1600" noProof="0" dirty="0"/>
              <a:t>Comparing the long-term data with the measured data </a:t>
            </a:r>
          </a:p>
          <a:p>
            <a:pPr lvl="2"/>
            <a:r>
              <a:rPr lang="en-GB" sz="1600" noProof="0" dirty="0"/>
              <a:t>Checking for similarities and dissent</a:t>
            </a:r>
          </a:p>
          <a:p>
            <a:pPr marL="914400" lvl="2" indent="0">
              <a:buNone/>
            </a:pPr>
            <a:endParaRPr lang="en-GB" sz="1600" noProof="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noProof="0" dirty="0"/>
              <a:t>Inserting the </a:t>
            </a:r>
            <a:r>
              <a:rPr lang="en-GB" noProof="0" dirty="0" err="1"/>
              <a:t>ResGen</a:t>
            </a:r>
            <a:r>
              <a:rPr lang="en-GB" noProof="0" dirty="0"/>
              <a:t> Modul</a:t>
            </a:r>
          </a:p>
          <a:p>
            <a:pPr lvl="2"/>
            <a:r>
              <a:rPr lang="en-GB" sz="1600" noProof="0" dirty="0"/>
              <a:t>For the generation of the Wind Energy Resource</a:t>
            </a:r>
          </a:p>
          <a:p>
            <a:pPr lvl="2"/>
            <a:r>
              <a:rPr lang="en-GB" sz="1600" noProof="0" dirty="0"/>
              <a:t>Now possible with the implemented measured data (MCP)</a:t>
            </a:r>
          </a:p>
          <a:p>
            <a:pPr lvl="2"/>
            <a:r>
              <a:rPr lang="en-GB" sz="1600" noProof="0" dirty="0"/>
              <a:t>First calculation</a:t>
            </a:r>
          </a:p>
        </p:txBody>
      </p:sp>
    </p:spTree>
    <p:extLst>
      <p:ext uri="{BB962C8B-B14F-4D97-AF65-F5344CB8AC3E}">
        <p14:creationId xmlns:p14="http://schemas.microsoft.com/office/powerpoint/2010/main" val="253826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96A9-1AB1-9100-607A-AE8BA2E5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E7B976-B060-2E42-25F5-C0D16FD2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343A6B-DA92-DE04-30B0-BD3C67FE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BB422C-4952-0994-421E-F46450F4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F68A83-F54E-F076-2B05-86661FAB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943C36-CB3E-C495-0337-6A518C3349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82E4D7BF-0091-419A-B64F-0CE7A8062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342"/>
            <a:ext cx="5257801" cy="451820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GB" b="1" noProof="0" dirty="0"/>
              <a:t>Implementing of the measured data:</a:t>
            </a:r>
          </a:p>
          <a:p>
            <a:pPr lvl="0">
              <a:buFont typeface="Courier New" panose="02070309020205020404" pitchFamily="49" charset="0"/>
              <a:buChar char="o"/>
            </a:pPr>
            <a:endParaRPr lang="en-GB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B8EEC6-92D2-E72F-FACE-A13FE4BBDC7E}"/>
              </a:ext>
            </a:extLst>
          </p:cNvPr>
          <p:cNvGrpSpPr/>
          <p:nvPr/>
        </p:nvGrpSpPr>
        <p:grpSpPr>
          <a:xfrm>
            <a:off x="1804622" y="2093417"/>
            <a:ext cx="8582756" cy="3496678"/>
            <a:chOff x="1804622" y="2093417"/>
            <a:chExt cx="8582756" cy="34966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04B07-1B6E-0280-5603-DECFFE7B5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622" y="2093417"/>
              <a:ext cx="8582756" cy="349667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1B590D-2055-7745-45B0-24934F5FE149}"/>
                </a:ext>
              </a:extLst>
            </p:cNvPr>
            <p:cNvSpPr/>
            <p:nvPr/>
          </p:nvSpPr>
          <p:spPr>
            <a:xfrm>
              <a:off x="6208519" y="3223967"/>
              <a:ext cx="1446045" cy="617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5D24BFA-251E-009A-2223-400F849C69B0}"/>
              </a:ext>
            </a:extLst>
          </p:cNvPr>
          <p:cNvSpPr txBox="1"/>
          <p:nvPr/>
        </p:nvSpPr>
        <p:spPr>
          <a:xfrm>
            <a:off x="1804622" y="5590095"/>
            <a:ext cx="4291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1: Screenshot of implementation of measured wind data [1]</a:t>
            </a:r>
          </a:p>
        </p:txBody>
      </p:sp>
    </p:spTree>
    <p:extLst>
      <p:ext uri="{BB962C8B-B14F-4D97-AF65-F5344CB8AC3E}">
        <p14:creationId xmlns:p14="http://schemas.microsoft.com/office/powerpoint/2010/main" val="30205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D591-37F7-C8D3-3380-EC8DB527A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E986FD8-8385-FEE9-0223-880C420F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C7BD7-5083-6E78-8B48-0D3104B4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ED1521-B217-2AED-FC9C-36FE56D1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834EE-7300-6A93-E322-4AF3BE2A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6164FD-8173-9EEE-48C9-041208B4F6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531E0591-CA90-02C5-D253-7E2361813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9273"/>
            <a:ext cx="5257801" cy="451820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GB" b="1" noProof="0" dirty="0"/>
              <a:t>Implementing of the measured data:</a:t>
            </a:r>
          </a:p>
          <a:p>
            <a:pPr lvl="0">
              <a:buFont typeface="Courier New" panose="02070309020205020404" pitchFamily="49" charset="0"/>
              <a:buChar char="o"/>
            </a:pPr>
            <a:endParaRPr lang="en-GB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98141-7040-81B3-16C6-38F821F68854}"/>
              </a:ext>
            </a:extLst>
          </p:cNvPr>
          <p:cNvGrpSpPr/>
          <p:nvPr/>
        </p:nvGrpSpPr>
        <p:grpSpPr>
          <a:xfrm>
            <a:off x="2503786" y="1695684"/>
            <a:ext cx="7104589" cy="4689267"/>
            <a:chOff x="2503786" y="1695684"/>
            <a:chExt cx="7104589" cy="46892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B2ABAB-C553-8DE8-9B8B-C1E8C4FA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523"/>
            <a:stretch>
              <a:fillRect/>
            </a:stretch>
          </p:blipFill>
          <p:spPr>
            <a:xfrm>
              <a:off x="2583627" y="1791093"/>
              <a:ext cx="7024748" cy="45938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6537A5-DAA9-62D2-222E-9D979CC0FEB9}"/>
                </a:ext>
              </a:extLst>
            </p:cNvPr>
            <p:cNvSpPr/>
            <p:nvPr/>
          </p:nvSpPr>
          <p:spPr>
            <a:xfrm>
              <a:off x="2503786" y="4475876"/>
              <a:ext cx="928958" cy="4518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827617-8C61-D5F1-010D-4B86D0C21AC3}"/>
                </a:ext>
              </a:extLst>
            </p:cNvPr>
            <p:cNvSpPr/>
            <p:nvPr/>
          </p:nvSpPr>
          <p:spPr>
            <a:xfrm>
              <a:off x="5676569" y="1695684"/>
              <a:ext cx="2358874" cy="5491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DA1CC0-9BC9-5DF3-ED3E-FB11B3156109}"/>
                </a:ext>
              </a:extLst>
            </p:cNvPr>
            <p:cNvSpPr/>
            <p:nvPr/>
          </p:nvSpPr>
          <p:spPr>
            <a:xfrm>
              <a:off x="5295691" y="5649483"/>
              <a:ext cx="928958" cy="4518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8B5170-3856-8EF4-0A35-4E076973D45E}"/>
                </a:ext>
              </a:extLst>
            </p:cNvPr>
            <p:cNvSpPr/>
            <p:nvPr/>
          </p:nvSpPr>
          <p:spPr>
            <a:xfrm>
              <a:off x="4514837" y="5614270"/>
              <a:ext cx="928958" cy="4518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4F4E5D-728C-4F1C-F8D1-4B05F53612CC}"/>
              </a:ext>
            </a:extLst>
          </p:cNvPr>
          <p:cNvSpPr txBox="1"/>
          <p:nvPr/>
        </p:nvSpPr>
        <p:spPr>
          <a:xfrm>
            <a:off x="9608373" y="5984841"/>
            <a:ext cx="236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2: Screenshot of implementation of measured wind data [1]</a:t>
            </a:r>
          </a:p>
        </p:txBody>
      </p:sp>
    </p:spTree>
    <p:extLst>
      <p:ext uri="{BB962C8B-B14F-4D97-AF65-F5344CB8AC3E}">
        <p14:creationId xmlns:p14="http://schemas.microsoft.com/office/powerpoint/2010/main" val="134771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B78D-F101-4C85-0B18-875F15B8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730BFD-92BD-8249-A83C-A1280A2A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5887FA-2538-53EA-7486-0765F75A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9EC5F4-774B-56CF-7702-5AD58BC3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FD54B-B401-6833-B34F-CF5DF4B7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A2F6B1-71F1-F4F2-C5CC-7247F05733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A8206F61-6FE6-949C-47F5-9ED487A9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342"/>
            <a:ext cx="5257801" cy="451820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GB" b="1" noProof="0" dirty="0"/>
              <a:t>MCP Analysis </a:t>
            </a:r>
            <a:r>
              <a:rPr lang="en-GB" noProof="0" dirty="0"/>
              <a:t>(Measure, Correlate, Predict):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D1575C-91CF-27B1-F968-F9F39310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4" r="11859"/>
          <a:stretch>
            <a:fillRect/>
          </a:stretch>
        </p:blipFill>
        <p:spPr>
          <a:xfrm>
            <a:off x="838200" y="2365783"/>
            <a:ext cx="4355969" cy="3170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C18BD5-1A24-E01E-7B14-B7F162453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81" y="3899815"/>
            <a:ext cx="4355969" cy="2336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F27898-9764-4FBF-B4EA-605F2D75A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141" y="1865529"/>
            <a:ext cx="5962650" cy="1706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255414-EEAA-3328-5353-295A1279A611}"/>
              </a:ext>
            </a:extLst>
          </p:cNvPr>
          <p:cNvSpPr txBox="1"/>
          <p:nvPr/>
        </p:nvSpPr>
        <p:spPr>
          <a:xfrm>
            <a:off x="838200" y="5536182"/>
            <a:ext cx="4291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3: Comparison of the Wind rose 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75B0C-0572-9BF0-F0F2-0DC352BA8EDE}"/>
              </a:ext>
            </a:extLst>
          </p:cNvPr>
          <p:cNvSpPr txBox="1"/>
          <p:nvPr/>
        </p:nvSpPr>
        <p:spPr>
          <a:xfrm>
            <a:off x="5778141" y="3571709"/>
            <a:ext cx="4291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4: Comparison of the wind resource data in 2006 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4E30EB-A82A-F524-DFA9-286801BFEB83}"/>
              </a:ext>
            </a:extLst>
          </p:cNvPr>
          <p:cNvSpPr txBox="1"/>
          <p:nvPr/>
        </p:nvSpPr>
        <p:spPr>
          <a:xfrm>
            <a:off x="6581481" y="6227312"/>
            <a:ext cx="4291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5: Comparison of the wind resource data in a day [1]</a:t>
            </a:r>
          </a:p>
        </p:txBody>
      </p:sp>
    </p:spTree>
    <p:extLst>
      <p:ext uri="{BB962C8B-B14F-4D97-AF65-F5344CB8AC3E}">
        <p14:creationId xmlns:p14="http://schemas.microsoft.com/office/powerpoint/2010/main" val="369632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4981-37F7-5E65-C014-DB8D4904F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6A04FEC-6E0C-2C06-8424-EEA0FF3A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Explanation of the wind conditions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E120B-D951-3CAB-C55F-920F8372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D98AC-941E-8398-D802-D154A3FD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0439F0-BC91-57F4-C9F3-5C8A33D9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67E680-7B7A-2506-195E-677287D5AB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012CFE69-F1DE-E23B-215D-7B2E8E6D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527" y="1464778"/>
            <a:ext cx="6438900" cy="451820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GB" b="1" noProof="0" dirty="0"/>
              <a:t>Why do we have such high wind speeds at our location?</a:t>
            </a:r>
            <a:endParaRPr lang="en-GB" noProof="0" dirty="0"/>
          </a:p>
        </p:txBody>
      </p:sp>
      <p:pic>
        <p:nvPicPr>
          <p:cNvPr id="16" name="Picture 15" descr="A map of a mountain range&#10;&#10;AI-generated content may be incorrect.">
            <a:extLst>
              <a:ext uri="{FF2B5EF4-FFF2-40B4-BE49-F238E27FC236}">
                <a16:creationId xmlns:a16="http://schemas.microsoft.com/office/drawing/2014/main" id="{799B5850-B5E9-F831-2BCA-7A5F7EE9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73" y="1848324"/>
            <a:ext cx="6212277" cy="43951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3B9021-5675-BAF3-01CF-0DEA924A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348" y="3093427"/>
            <a:ext cx="2936513" cy="22938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E054F3-48D9-F9C8-8AE5-BCDE47661FBD}"/>
              </a:ext>
            </a:extLst>
          </p:cNvPr>
          <p:cNvSpPr txBox="1"/>
          <p:nvPr/>
        </p:nvSpPr>
        <p:spPr>
          <a:xfrm>
            <a:off x="2874573" y="6156218"/>
            <a:ext cx="4291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6: Elevation Map QGIS [6]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1ACAD-575F-17A4-506B-526192C933E4}"/>
              </a:ext>
            </a:extLst>
          </p:cNvPr>
          <p:cNvSpPr txBox="1"/>
          <p:nvPr/>
        </p:nvSpPr>
        <p:spPr>
          <a:xfrm>
            <a:off x="9400965" y="5264172"/>
            <a:ext cx="2529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7: Windrose of the measured data</a:t>
            </a:r>
            <a:endParaRPr lang="en-GB" sz="1000" noProof="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067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00FF-FB15-BFBC-B32D-65369256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E85C30C-8E4A-5F69-B45E-206C59F4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38506A-EF17-9C9D-D5C9-093DC535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50197D-7F29-A5F2-365F-9497DBA5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4720DE-D115-DA8A-62CE-66C9C84C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9110EE-48B7-7DFC-14C6-CDEB15738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3040503F-E9B5-27A3-6FA6-BF564B2F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342"/>
            <a:ext cx="5257801" cy="451820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GB" sz="2000" b="1" noProof="0" dirty="0"/>
              <a:t>Calculation of the Wind Resource Map:</a:t>
            </a:r>
          </a:p>
          <a:p>
            <a:pPr lvl="0">
              <a:buFont typeface="Courier New" panose="02070309020205020404" pitchFamily="49" charset="0"/>
              <a:buChar char="o"/>
            </a:pPr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1FC81-4328-33BD-AD52-888B6888B08F}"/>
              </a:ext>
            </a:extLst>
          </p:cNvPr>
          <p:cNvSpPr txBox="1"/>
          <p:nvPr/>
        </p:nvSpPr>
        <p:spPr>
          <a:xfrm>
            <a:off x="8474612" y="5988529"/>
            <a:ext cx="1951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8: Screenshot of the created Wind Resource Map 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2E09AB-46DC-1531-33F2-4A16800D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54" y="1798608"/>
            <a:ext cx="4745458" cy="45900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270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E8C13-EB90-EF9C-F51D-94C05FC8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01EB0F-CA52-C5A7-F5DE-5B141BD1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Progress: </a:t>
            </a:r>
            <a:r>
              <a:rPr lang="en-GB" noProof="0" dirty="0" err="1"/>
              <a:t>WindPro</a:t>
            </a:r>
            <a:r>
              <a:rPr lang="en-GB" noProof="0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C51A1F-FDB7-263E-B3B1-ACBFC8CA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01/12/2025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46AD38-1C1E-D902-7443-CA3C8E76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83E555-E097-93D8-26DB-5A4E42B2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5C6F2C-BECF-D884-6D27-479DCCE2A2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6715B-07BE-703A-B9B1-CE9E59F2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5257800" cy="4486275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Distance circle:</a:t>
            </a:r>
          </a:p>
          <a:p>
            <a:r>
              <a:rPr lang="en-GB" sz="1800" noProof="0" dirty="0"/>
              <a:t>4.0 x </a:t>
            </a:r>
            <a:r>
              <a:rPr lang="en-GB" sz="1800" noProof="0" dirty="0" err="1"/>
              <a:t>Rotordiameter</a:t>
            </a:r>
            <a:r>
              <a:rPr lang="en-GB" sz="1800" noProof="0" dirty="0"/>
              <a:t> in main wind direction, 	        (r = 640m)</a:t>
            </a:r>
          </a:p>
          <a:p>
            <a:r>
              <a:rPr lang="en-GB" sz="1800" noProof="0" dirty="0"/>
              <a:t>1.8 x </a:t>
            </a:r>
            <a:r>
              <a:rPr lang="en-GB" sz="1800" noProof="0" dirty="0" err="1"/>
              <a:t>Rotordiameter</a:t>
            </a:r>
            <a:r>
              <a:rPr lang="en-GB" sz="1800" noProof="0" dirty="0"/>
              <a:t> perpendicular, 	         (r = 288m)</a:t>
            </a:r>
          </a:p>
          <a:p>
            <a:r>
              <a:rPr lang="en-GB" sz="1800" noProof="0" dirty="0">
                <a:sym typeface="Wingdings" panose="05000000000000000000" pitchFamily="2" charset="2"/>
              </a:rPr>
              <a:t>Defines the minimum distance between the turbines</a:t>
            </a:r>
          </a:p>
          <a:p>
            <a:pPr>
              <a:buFont typeface="Wingdings" panose="05000000000000000000" pitchFamily="2" charset="2"/>
              <a:buChar char="à"/>
            </a:pPr>
            <a:endParaRPr lang="en-GB" noProof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GB" sz="1800" noProof="0" dirty="0">
                <a:sym typeface="Wingdings" panose="05000000000000000000" pitchFamily="2" charset="2"/>
              </a:rPr>
              <a:t>It will be difficult to find further options without significant restrictions in terms of noise or shadow.</a:t>
            </a:r>
            <a:endParaRPr lang="en-GB" sz="18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3B92A7-FDDC-F27F-269B-57390106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21" y="2460584"/>
            <a:ext cx="4793782" cy="2946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28258-7C61-D68D-909D-8AE888680963}"/>
              </a:ext>
            </a:extLst>
          </p:cNvPr>
          <p:cNvSpPr txBox="1"/>
          <p:nvPr/>
        </p:nvSpPr>
        <p:spPr>
          <a:xfrm>
            <a:off x="6848321" y="5407066"/>
            <a:ext cx="359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noProof="0" dirty="0"/>
              <a:t>Figure 9: Screenshot of the distance circle [1]</a:t>
            </a:r>
          </a:p>
        </p:txBody>
      </p:sp>
    </p:spTree>
    <p:extLst>
      <p:ext uri="{BB962C8B-B14F-4D97-AF65-F5344CB8AC3E}">
        <p14:creationId xmlns:p14="http://schemas.microsoft.com/office/powerpoint/2010/main" val="163917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0</TotalTime>
  <Words>2053</Words>
  <Application>Microsoft Office PowerPoint</Application>
  <PresentationFormat>Widescreen</PresentationFormat>
  <Paragraphs>538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Aptos (Textkörper)</vt:lpstr>
      <vt:lpstr>Aptos Display</vt:lpstr>
      <vt:lpstr>Aptos Narrow</vt:lpstr>
      <vt:lpstr>Arial</vt:lpstr>
      <vt:lpstr>Calibri</vt:lpstr>
      <vt:lpstr>Calibri Light</vt:lpstr>
      <vt:lpstr>Courier New</vt:lpstr>
      <vt:lpstr>Times New Roman</vt:lpstr>
      <vt:lpstr>Wingdings</vt:lpstr>
      <vt:lpstr>Office</vt:lpstr>
      <vt:lpstr>Benutzerdefiniertes Design</vt:lpstr>
      <vt:lpstr>Weekly report: Team Project Development</vt:lpstr>
      <vt:lpstr>Tasks of the week</vt:lpstr>
      <vt:lpstr>Progress: WindPro Simulation</vt:lpstr>
      <vt:lpstr>Progress: WindPro Simulation</vt:lpstr>
      <vt:lpstr>Progress: WindPro Simulation</vt:lpstr>
      <vt:lpstr>Progress: WindPro Simulation</vt:lpstr>
      <vt:lpstr>Explanation of the wind conditions 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Progress: WindPro Simulation</vt:lpstr>
      <vt:lpstr>Transportation Study (Summary)</vt:lpstr>
      <vt:lpstr>Transportation Study (Summary)</vt:lpstr>
      <vt:lpstr>Transportation Study (Summary)</vt:lpstr>
      <vt:lpstr>Research Earthquake Situation </vt:lpstr>
      <vt:lpstr>Clarification of the cost analysis</vt:lpstr>
      <vt:lpstr>Next Steps</vt:lpstr>
      <vt:lpstr>Bibliography – Project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Luis Urhahn | Elbe1</cp:lastModifiedBy>
  <cp:revision>26</cp:revision>
  <dcterms:created xsi:type="dcterms:W3CDTF">2025-09-29T09:28:46Z</dcterms:created>
  <dcterms:modified xsi:type="dcterms:W3CDTF">2025-12-01T14:51:33Z</dcterms:modified>
</cp:coreProperties>
</file>